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804" r:id="rId1"/>
  </p:sldMasterIdLst>
  <p:notesMasterIdLst>
    <p:notesMasterId r:id="rId32"/>
  </p:notesMasterIdLst>
  <p:sldIdLst>
    <p:sldId id="258" r:id="rId2"/>
    <p:sldId id="260" r:id="rId3"/>
    <p:sldId id="262"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91" r:id="rId30"/>
    <p:sldId id="292" r:id="rId31"/>
  </p:sldIdLst>
  <p:sldSz cx="13004800" cy="7302500"/>
  <p:notesSz cx="6858000" cy="9144000"/>
  <p:embeddedFontLst>
    <p:embeddedFont>
      <p:font typeface="Calibri" panose="020F0502020204030204" pitchFamily="34" charset="0"/>
      <p:regular r:id="rId33"/>
      <p:bold r:id="rId34"/>
      <p:italic r:id="rId35"/>
      <p:boldItalic r:id="rId36"/>
    </p:embeddedFont>
    <p:embeddedFont>
      <p:font typeface="Georgia" panose="02040502050405020303" pitchFamily="18" charset="0"/>
      <p:regular r:id="rId37"/>
      <p:bold r:id="rId38"/>
      <p:italic r:id="rId39"/>
      <p:boldItalic r:id="rId40"/>
    </p:embeddedFont>
    <p:embeddedFont>
      <p:font typeface="Helvetica Neue" panose="02000503000000020004" pitchFamily="2" charset="0"/>
      <p:regular r:id="rId41"/>
      <p:bold r:id="rId42"/>
      <p:italic r:id="rId43"/>
      <p:boldItalic r:id="rId44"/>
    </p:embeddedFont>
    <p:embeddedFont>
      <p:font typeface="Oswald"/>
      <p:regular r:id="rId45"/>
      <p:bold r:id="rId46"/>
    </p:embeddedFont>
    <p:embeddedFont>
      <p:font typeface="Roboto Mono" pitchFamily="2"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927447-9FFD-41DB-A46F-A06AB2761CFB}">
  <a:tblStyle styleId="{70927447-9FFD-41DB-A46F-A06AB2761CFB}"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DFE3F589-4732-40BE-8A07-5BF8A365B251}"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56"/>
    <p:restoredTop sz="87364"/>
  </p:normalViewPr>
  <p:slideViewPr>
    <p:cSldViewPr snapToGrid="0" snapToObjects="1">
      <p:cViewPr varScale="1">
        <p:scale>
          <a:sx n="76" d="100"/>
          <a:sy n="76" d="100"/>
        </p:scale>
        <p:origin x="115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Shape 1430"/>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1431" name="Shape 1431"/>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Shape 153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534" name="Shape 1534"/>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Shape 154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541" name="Shape 1541"/>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p:cNvGrpSpPr/>
        <p:nvPr/>
      </p:nvGrpSpPr>
      <p:grpSpPr>
        <a:xfrm>
          <a:off x="0" y="0"/>
          <a:ext cx="0" cy="0"/>
          <a:chOff x="0" y="0"/>
          <a:chExt cx="0" cy="0"/>
        </a:xfrm>
      </p:grpSpPr>
      <p:sp>
        <p:nvSpPr>
          <p:cNvPr id="1547" name="Shape 154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548" name="Shape 1548"/>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3"/>
        <p:cNvGrpSpPr/>
        <p:nvPr/>
      </p:nvGrpSpPr>
      <p:grpSpPr>
        <a:xfrm>
          <a:off x="0" y="0"/>
          <a:ext cx="0" cy="0"/>
          <a:chOff x="0" y="0"/>
          <a:chExt cx="0" cy="0"/>
        </a:xfrm>
      </p:grpSpPr>
      <p:sp>
        <p:nvSpPr>
          <p:cNvPr id="1554" name="Shape 155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555" name="Shape 1555"/>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0"/>
        <p:cNvGrpSpPr/>
        <p:nvPr/>
      </p:nvGrpSpPr>
      <p:grpSpPr>
        <a:xfrm>
          <a:off x="0" y="0"/>
          <a:ext cx="0" cy="0"/>
          <a:chOff x="0" y="0"/>
          <a:chExt cx="0" cy="0"/>
        </a:xfrm>
      </p:grpSpPr>
      <p:sp>
        <p:nvSpPr>
          <p:cNvPr id="1561" name="Shape 1561"/>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562" name="Shape 1562"/>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Shape 156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569" name="Shape 1569"/>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Shape 1575"/>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1576" name="Shape 157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1"/>
        <p:cNvGrpSpPr/>
        <p:nvPr/>
      </p:nvGrpSpPr>
      <p:grpSpPr>
        <a:xfrm>
          <a:off x="0" y="0"/>
          <a:ext cx="0" cy="0"/>
          <a:chOff x="0" y="0"/>
          <a:chExt cx="0" cy="0"/>
        </a:xfrm>
      </p:grpSpPr>
      <p:sp>
        <p:nvSpPr>
          <p:cNvPr id="1582" name="Shape 158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583" name="Shape 1583"/>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100" b="1" i="0" u="none" strike="noStrike" cap="none">
                <a:solidFill>
                  <a:schemeClr val="dk1"/>
                </a:solidFill>
                <a:latin typeface="Arial"/>
                <a:ea typeface="Arial"/>
                <a:cs typeface="Arial"/>
                <a:sym typeface="Arial"/>
              </a:rPr>
              <a:t>Instructor Note</a:t>
            </a:r>
            <a:r>
              <a:rPr lang="en-US" sz="1100" b="0" i="0" u="none" strike="noStrike" cap="none">
                <a:solidFill>
                  <a:schemeClr val="dk1"/>
                </a:solidFill>
                <a:latin typeface="Arial"/>
                <a:ea typeface="Arial"/>
                <a:cs typeface="Arial"/>
                <a:sym typeface="Arial"/>
              </a:rPr>
              <a:t>: </a:t>
            </a: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100" b="0" i="0" u="none" strike="noStrike" cap="none">
                <a:solidFill>
                  <a:schemeClr val="dk1"/>
                </a:solidFill>
                <a:latin typeface="Arial"/>
                <a:ea typeface="Arial"/>
                <a:cs typeface="Arial"/>
                <a:sym typeface="Arial"/>
              </a:rPr>
              <a:t>Explanation:</a:t>
            </a:r>
            <a:endParaRPr sz="1100" b="0" i="0" u="none" strike="noStrike" cap="none">
              <a:solidFill>
                <a:schemeClr val="dk1"/>
              </a:solidFill>
              <a:latin typeface="Arial"/>
              <a:ea typeface="Arial"/>
              <a:cs typeface="Arial"/>
              <a:sym typeface="Arial"/>
            </a:endParaRPr>
          </a:p>
          <a:p>
            <a:pPr marL="457200" marR="0" lvl="0" indent="-298450" algn="l" rtl="0">
              <a:lnSpc>
                <a:spcPct val="100000"/>
              </a:lnSpc>
              <a:spcBef>
                <a:spcPts val="0"/>
              </a:spcBef>
              <a:spcAft>
                <a:spcPts val="0"/>
              </a:spcAft>
              <a:buClr>
                <a:srgbClr val="000000"/>
              </a:buClr>
              <a:buSzPts val="1100"/>
              <a:buFont typeface="Arial"/>
              <a:buChar char="●"/>
            </a:pPr>
            <a:r>
              <a:rPr lang="en-US" sz="1100" b="0" i="0" u="none" strike="noStrike" cap="none">
                <a:solidFill>
                  <a:schemeClr val="dk1"/>
                </a:solidFill>
                <a:latin typeface="Arial"/>
                <a:ea typeface="Arial"/>
                <a:cs typeface="Arial"/>
                <a:sym typeface="Arial"/>
              </a:rPr>
              <a:t>Here are four line items, each with a value for profit and sales. </a:t>
            </a:r>
            <a:endParaRPr sz="1100" b="0" i="0" u="none" strike="noStrike" cap="none">
              <a:solidFill>
                <a:schemeClr val="dk1"/>
              </a:solidFill>
              <a:latin typeface="Arial"/>
              <a:ea typeface="Arial"/>
              <a:cs typeface="Arial"/>
              <a:sym typeface="Arial"/>
            </a:endParaRPr>
          </a:p>
          <a:p>
            <a:pPr marL="457200" marR="0" lvl="0" indent="-298450" algn="l" rtl="0">
              <a:lnSpc>
                <a:spcPct val="100000"/>
              </a:lnSpc>
              <a:spcBef>
                <a:spcPts val="0"/>
              </a:spcBef>
              <a:spcAft>
                <a:spcPts val="0"/>
              </a:spcAft>
              <a:buClr>
                <a:srgbClr val="000000"/>
              </a:buClr>
              <a:buSzPts val="1100"/>
              <a:buFont typeface="Arial"/>
              <a:buChar char="●"/>
            </a:pPr>
            <a:r>
              <a:rPr lang="en-US" sz="1100" b="0" i="0" u="none" strike="noStrike" cap="none">
                <a:solidFill>
                  <a:schemeClr val="dk1"/>
                </a:solidFill>
                <a:latin typeface="Arial"/>
                <a:ea typeface="Arial"/>
                <a:cs typeface="Arial"/>
                <a:sym typeface="Arial"/>
              </a:rPr>
              <a:t>Profit ratio is typically calculated as profit over sales.</a:t>
            </a:r>
            <a:endParaRPr sz="1100" b="0" i="0" u="none" strike="noStrike" cap="none">
              <a:solidFill>
                <a:schemeClr val="dk1"/>
              </a:solidFill>
              <a:latin typeface="Arial"/>
              <a:ea typeface="Arial"/>
              <a:cs typeface="Arial"/>
              <a:sym typeface="Arial"/>
            </a:endParaRPr>
          </a:p>
          <a:p>
            <a:pPr marL="457200" marR="0" lvl="0" indent="-298450" algn="l" rtl="0">
              <a:lnSpc>
                <a:spcPct val="100000"/>
              </a:lnSpc>
              <a:spcBef>
                <a:spcPts val="0"/>
              </a:spcBef>
              <a:spcAft>
                <a:spcPts val="0"/>
              </a:spcAft>
              <a:buClr>
                <a:srgbClr val="000000"/>
              </a:buClr>
              <a:buSzPts val="1100"/>
              <a:buFont typeface="Arial"/>
              <a:buChar char="●"/>
            </a:pPr>
            <a:r>
              <a:rPr lang="en-US" sz="1100" b="0" i="0" u="none" strike="noStrike" cap="none">
                <a:solidFill>
                  <a:schemeClr val="dk1"/>
                </a:solidFill>
                <a:latin typeface="Arial"/>
                <a:ea typeface="Arial"/>
                <a:cs typeface="Arial"/>
                <a:sym typeface="Arial"/>
              </a:rPr>
              <a:t>If we drag the field into Tableau, it will automatically assume and generate an aggregate of </a:t>
            </a:r>
            <a:r>
              <a:rPr lang="en-US" sz="1100" b="0" i="0" u="none" strike="noStrike" cap="none">
                <a:solidFill>
                  <a:schemeClr val="dk1"/>
                </a:solidFill>
                <a:latin typeface="Roboto Mono"/>
                <a:ea typeface="Roboto Mono"/>
                <a:cs typeface="Roboto Mono"/>
                <a:sym typeface="Roboto Mono"/>
              </a:rPr>
              <a:t>SUM</a:t>
            </a:r>
            <a:r>
              <a:rPr lang="en-US" sz="1100" b="0" i="0" u="none" strike="noStrike" cap="none">
                <a:solidFill>
                  <a:schemeClr val="dk1"/>
                </a:solidFill>
                <a:latin typeface="Arial"/>
                <a:ea typeface="Arial"/>
                <a:cs typeface="Arial"/>
                <a:sym typeface="Arial"/>
              </a:rPr>
              <a:t>(Profit Ratio), summing up .15 + .50 +.40 +.30, which misrepresents our desired numeric goal.</a:t>
            </a:r>
            <a:endParaRPr sz="1100" b="0" i="0" u="none" strike="noStrike" cap="none">
              <a:solidFill>
                <a:schemeClr val="dk1"/>
              </a:solidFill>
              <a:latin typeface="Arial"/>
              <a:ea typeface="Arial"/>
              <a:cs typeface="Arial"/>
              <a:sym typeface="Arial"/>
            </a:endParaRPr>
          </a:p>
          <a:p>
            <a:pPr marL="457200" marR="0" lvl="0" indent="-298450" algn="l" rtl="0">
              <a:lnSpc>
                <a:spcPct val="100000"/>
              </a:lnSpc>
              <a:spcBef>
                <a:spcPts val="0"/>
              </a:spcBef>
              <a:spcAft>
                <a:spcPts val="0"/>
              </a:spcAft>
              <a:buClr>
                <a:srgbClr val="000000"/>
              </a:buClr>
              <a:buSzPts val="1100"/>
              <a:buFont typeface="Arial"/>
              <a:buChar char="●"/>
            </a:pPr>
            <a:r>
              <a:rPr lang="en-US" sz="1100" b="0" i="0" u="none" strike="noStrike" cap="none">
                <a:solidFill>
                  <a:schemeClr val="dk1"/>
                </a:solidFill>
                <a:latin typeface="Arial"/>
                <a:ea typeface="Arial"/>
                <a:cs typeface="Arial"/>
                <a:sym typeface="Arial"/>
              </a:rPr>
              <a:t>Instead, we need to sum the columns first (just like in Excel) so that Tableau calculates 70 for total profit and 260 for total sales, then performs division to provide the correct overall net-profit ratio.</a:t>
            </a: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100" b="0" i="0" u="none" strike="noStrike" cap="none">
                <a:solidFill>
                  <a:schemeClr val="dk1"/>
                </a:solidFill>
                <a:latin typeface="Arial"/>
                <a:ea typeface="Arial"/>
                <a:cs typeface="Arial"/>
                <a:sym typeface="Arial"/>
              </a:rPr>
              <a:t> </a:t>
            </a: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100" b="1" i="0" u="none" strike="noStrike" cap="none">
                <a:solidFill>
                  <a:schemeClr val="dk1"/>
                </a:solidFill>
                <a:latin typeface="Arial"/>
                <a:ea typeface="Arial"/>
                <a:cs typeface="Arial"/>
                <a:sym typeface="Arial"/>
              </a:rPr>
              <a:t>Pro tip</a:t>
            </a:r>
            <a:r>
              <a:rPr lang="en-US" sz="1100" b="0" i="0" u="none" strike="noStrike" cap="none">
                <a:solidFill>
                  <a:schemeClr val="dk1"/>
                </a:solidFill>
                <a:latin typeface="Arial"/>
                <a:ea typeface="Arial"/>
                <a:cs typeface="Arial"/>
                <a:sym typeface="Arial"/>
              </a:rPr>
              <a:t>: At times, you may want profit/sales, but this would not be aggregated with a </a:t>
            </a:r>
            <a:r>
              <a:rPr lang="en-US" sz="1100" b="0" i="0" u="none" strike="noStrike" cap="none">
                <a:solidFill>
                  <a:schemeClr val="dk1"/>
                </a:solidFill>
                <a:latin typeface="Roboto Mono"/>
                <a:ea typeface="Roboto Mono"/>
                <a:cs typeface="Roboto Mono"/>
                <a:sym typeface="Roboto Mono"/>
              </a:rPr>
              <a:t>SUM</a:t>
            </a:r>
            <a:r>
              <a:rPr lang="en-US" sz="1100" b="0" i="0" u="none" strike="noStrike" cap="none">
                <a:solidFill>
                  <a:schemeClr val="dk1"/>
                </a:solidFill>
                <a:latin typeface="Arial"/>
                <a:ea typeface="Arial"/>
                <a:cs typeface="Arial"/>
                <a:sym typeface="Arial"/>
              </a:rPr>
              <a:t> function. An example might be the average net-profit ratio per row. If so, the appropriate aggregation would be </a:t>
            </a:r>
            <a:r>
              <a:rPr lang="en-US" sz="1100" b="0" i="0" u="none" strike="noStrike" cap="none">
                <a:solidFill>
                  <a:schemeClr val="dk1"/>
                </a:solidFill>
                <a:latin typeface="Roboto Mono"/>
                <a:ea typeface="Roboto Mono"/>
                <a:cs typeface="Roboto Mono"/>
                <a:sym typeface="Roboto Mono"/>
              </a:rPr>
              <a:t>AVG</a:t>
            </a:r>
            <a:r>
              <a:rPr lang="en-US" sz="1100" b="0" i="0" u="none" strike="noStrike" cap="none">
                <a:solidFill>
                  <a:schemeClr val="dk1"/>
                </a:solidFill>
                <a:latin typeface="Arial"/>
                <a:ea typeface="Arial"/>
                <a:cs typeface="Arial"/>
                <a:sym typeface="Arial"/>
              </a:rPr>
              <a:t> (profit ratio) to provide the correct calculation.</a:t>
            </a: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r>
              <a:rPr lang="en-US" sz="1100" b="1" i="0" u="none" strike="noStrike" cap="none">
                <a:solidFill>
                  <a:schemeClr val="dk1"/>
                </a:solidFill>
                <a:latin typeface="Arial"/>
                <a:ea typeface="Arial"/>
                <a:cs typeface="Arial"/>
                <a:sym typeface="Arial"/>
              </a:rPr>
              <a:t>Resource</a:t>
            </a:r>
            <a:r>
              <a:rPr lang="en-US" sz="1100" b="0" i="0" u="none" strike="noStrike" cap="none">
                <a:solidFill>
                  <a:schemeClr val="dk1"/>
                </a:solidFill>
                <a:latin typeface="Arial"/>
                <a:ea typeface="Arial"/>
                <a:cs typeface="Arial"/>
                <a:sym typeface="Arial"/>
              </a:rPr>
              <a:t>: See Tableau video on granularity and aggregation: https://goo.gl/y6WuaV.</a:t>
            </a: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9"/>
        <p:cNvGrpSpPr/>
        <p:nvPr/>
      </p:nvGrpSpPr>
      <p:grpSpPr>
        <a:xfrm>
          <a:off x="0" y="0"/>
          <a:ext cx="0" cy="0"/>
          <a:chOff x="0" y="0"/>
          <a:chExt cx="0" cy="0"/>
        </a:xfrm>
      </p:grpSpPr>
      <p:sp>
        <p:nvSpPr>
          <p:cNvPr id="1590" name="Shape 159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591" name="Shape 1591"/>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Arial"/>
              <a:buNone/>
            </a:pPr>
            <a:r>
              <a:rPr lang="en-US" sz="1100" b="0" i="0" u="none" strike="noStrike" cap="none" dirty="0">
                <a:solidFill>
                  <a:schemeClr val="dk1"/>
                </a:solidFill>
                <a:latin typeface="Arial"/>
                <a:ea typeface="Arial"/>
                <a:cs typeface="Arial"/>
                <a:sym typeface="Arial"/>
              </a:rPr>
              <a:t>Explanation:</a:t>
            </a:r>
            <a:endParaRPr sz="1100" b="0" i="0" u="none" strike="noStrike" cap="none" dirty="0">
              <a:solidFill>
                <a:schemeClr val="dk1"/>
              </a:solidFill>
              <a:latin typeface="Arial"/>
              <a:ea typeface="Arial"/>
              <a:cs typeface="Arial"/>
              <a:sym typeface="Arial"/>
            </a:endParaRPr>
          </a:p>
          <a:p>
            <a:pPr marL="457200" marR="0" lvl="0" indent="-298450" algn="l" rtl="0">
              <a:lnSpc>
                <a:spcPct val="100000"/>
              </a:lnSpc>
              <a:spcBef>
                <a:spcPts val="0"/>
              </a:spcBef>
              <a:spcAft>
                <a:spcPts val="0"/>
              </a:spcAft>
              <a:buClr>
                <a:schemeClr val="dk1"/>
              </a:buClr>
              <a:buSzPts val="1100"/>
              <a:buFont typeface="Arial"/>
              <a:buChar char="●"/>
            </a:pPr>
            <a:r>
              <a:rPr lang="en-US" sz="1100" b="0" i="0" u="none" strike="noStrike" cap="none" dirty="0">
                <a:solidFill>
                  <a:schemeClr val="dk1"/>
                </a:solidFill>
                <a:latin typeface="Arial"/>
                <a:ea typeface="Arial"/>
                <a:cs typeface="Arial"/>
                <a:sym typeface="Arial"/>
              </a:rPr>
              <a:t>Here are four line items, each with a value for profit and sales. </a:t>
            </a:r>
            <a:endParaRPr sz="1100" b="0" i="0" u="none" strike="noStrike" cap="none" dirty="0">
              <a:solidFill>
                <a:schemeClr val="dk1"/>
              </a:solidFill>
              <a:latin typeface="Arial"/>
              <a:ea typeface="Arial"/>
              <a:cs typeface="Arial"/>
              <a:sym typeface="Arial"/>
            </a:endParaRPr>
          </a:p>
          <a:p>
            <a:pPr marL="457200" marR="0" lvl="0" indent="-298450" algn="l" rtl="0">
              <a:lnSpc>
                <a:spcPct val="100000"/>
              </a:lnSpc>
              <a:spcBef>
                <a:spcPts val="0"/>
              </a:spcBef>
              <a:spcAft>
                <a:spcPts val="0"/>
              </a:spcAft>
              <a:buClr>
                <a:schemeClr val="dk1"/>
              </a:buClr>
              <a:buSzPts val="1100"/>
              <a:buFont typeface="Arial"/>
              <a:buChar char="●"/>
            </a:pPr>
            <a:r>
              <a:rPr lang="en-US" sz="1100" b="0" i="0" u="none" strike="noStrike" cap="none" dirty="0">
                <a:solidFill>
                  <a:schemeClr val="dk1"/>
                </a:solidFill>
                <a:latin typeface="Arial"/>
                <a:ea typeface="Arial"/>
                <a:cs typeface="Arial"/>
                <a:sym typeface="Arial"/>
              </a:rPr>
              <a:t>Profit ratio is typically calculated as profit over sales.</a:t>
            </a:r>
            <a:endParaRPr sz="1100" b="0" i="0" u="none" strike="noStrike" cap="none" dirty="0">
              <a:solidFill>
                <a:schemeClr val="dk1"/>
              </a:solidFill>
              <a:latin typeface="Arial"/>
              <a:ea typeface="Arial"/>
              <a:cs typeface="Arial"/>
              <a:sym typeface="Arial"/>
            </a:endParaRPr>
          </a:p>
          <a:p>
            <a:pPr marL="457200" marR="0" lvl="0" indent="-298450" algn="l" rtl="0">
              <a:lnSpc>
                <a:spcPct val="100000"/>
              </a:lnSpc>
              <a:spcBef>
                <a:spcPts val="0"/>
              </a:spcBef>
              <a:spcAft>
                <a:spcPts val="0"/>
              </a:spcAft>
              <a:buClr>
                <a:schemeClr val="dk1"/>
              </a:buClr>
              <a:buSzPts val="1100"/>
              <a:buFont typeface="Arial"/>
              <a:buChar char="●"/>
            </a:pPr>
            <a:r>
              <a:rPr lang="en-US" sz="1100" b="0" i="0" u="none" strike="noStrike" cap="none" dirty="0">
                <a:solidFill>
                  <a:schemeClr val="dk1"/>
                </a:solidFill>
                <a:latin typeface="Arial"/>
                <a:ea typeface="Arial"/>
                <a:cs typeface="Arial"/>
                <a:sym typeface="Arial"/>
              </a:rPr>
              <a:t>If we drag the field into Tableau, it will automatically assume and generate an aggregate of </a:t>
            </a:r>
            <a:r>
              <a:rPr lang="en-US" sz="1100" b="0" i="0" u="none" strike="noStrike" cap="none" dirty="0">
                <a:solidFill>
                  <a:schemeClr val="dk1"/>
                </a:solidFill>
                <a:latin typeface="Roboto Mono"/>
                <a:ea typeface="Roboto Mono"/>
                <a:cs typeface="Roboto Mono"/>
                <a:sym typeface="Roboto Mono"/>
              </a:rPr>
              <a:t>SUM</a:t>
            </a:r>
            <a:r>
              <a:rPr lang="en-US" sz="1100" b="0" i="0" u="none" strike="noStrike" cap="none" dirty="0">
                <a:solidFill>
                  <a:schemeClr val="dk1"/>
                </a:solidFill>
                <a:latin typeface="Arial"/>
                <a:ea typeface="Arial"/>
                <a:cs typeface="Arial"/>
                <a:sym typeface="Arial"/>
              </a:rPr>
              <a:t>(Profit Ratio), summing up .15 + .50 +.40 +.30, which misrepresents our desired numeric goal.</a:t>
            </a:r>
            <a:endParaRPr sz="1100" b="0" i="0" u="none" strike="noStrike" cap="none" dirty="0">
              <a:solidFill>
                <a:schemeClr val="dk1"/>
              </a:solidFill>
              <a:latin typeface="Arial"/>
              <a:ea typeface="Arial"/>
              <a:cs typeface="Arial"/>
              <a:sym typeface="Arial"/>
            </a:endParaRPr>
          </a:p>
          <a:p>
            <a:pPr marL="457200" marR="0" lvl="0" indent="-298450" algn="l" rtl="0">
              <a:lnSpc>
                <a:spcPct val="100000"/>
              </a:lnSpc>
              <a:spcBef>
                <a:spcPts val="0"/>
              </a:spcBef>
              <a:spcAft>
                <a:spcPts val="0"/>
              </a:spcAft>
              <a:buClr>
                <a:schemeClr val="dk1"/>
              </a:buClr>
              <a:buSzPts val="1100"/>
              <a:buFont typeface="Arial"/>
              <a:buChar char="●"/>
            </a:pPr>
            <a:r>
              <a:rPr lang="en-US" sz="1100" b="0" i="0" u="none" strike="noStrike" cap="none" dirty="0">
                <a:solidFill>
                  <a:schemeClr val="dk1"/>
                </a:solidFill>
                <a:latin typeface="Arial"/>
                <a:ea typeface="Arial"/>
                <a:cs typeface="Arial"/>
                <a:sym typeface="Arial"/>
              </a:rPr>
              <a:t>Instead, we need to sum the columns first (just like in Excel) so that Tableau calculates 70 for total profit and 260 for total sales, then performs division to provide the correct overall net-profit ratio.</a:t>
            </a:r>
            <a:endParaRPr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r>
              <a:rPr lang="en-US" sz="1100" b="0" i="0" u="none" strike="noStrike" cap="none" dirty="0">
                <a:solidFill>
                  <a:schemeClr val="dk1"/>
                </a:solidFill>
                <a:latin typeface="Arial"/>
                <a:ea typeface="Arial"/>
                <a:cs typeface="Arial"/>
                <a:sym typeface="Arial"/>
              </a:rPr>
              <a:t> </a:t>
            </a:r>
            <a:endParaRPr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r>
              <a:rPr lang="en-US" sz="1100" b="1" i="0" u="none" strike="noStrike" cap="none" dirty="0">
                <a:solidFill>
                  <a:schemeClr val="dk1"/>
                </a:solidFill>
                <a:latin typeface="Arial"/>
                <a:ea typeface="Arial"/>
                <a:cs typeface="Arial"/>
                <a:sym typeface="Arial"/>
              </a:rPr>
              <a:t>Pro tip</a:t>
            </a:r>
            <a:r>
              <a:rPr lang="en-US" sz="1100" b="0" i="0" u="none" strike="noStrike" cap="none" dirty="0">
                <a:solidFill>
                  <a:schemeClr val="dk1"/>
                </a:solidFill>
                <a:latin typeface="Arial"/>
                <a:ea typeface="Arial"/>
                <a:cs typeface="Arial"/>
                <a:sym typeface="Arial"/>
              </a:rPr>
              <a:t>: At times, you may want profit/sales, but this would not be aggregated with a </a:t>
            </a:r>
            <a:r>
              <a:rPr lang="en-US" sz="1100" b="0" i="0" u="none" strike="noStrike" cap="none" dirty="0">
                <a:solidFill>
                  <a:schemeClr val="dk1"/>
                </a:solidFill>
                <a:latin typeface="Roboto Mono"/>
                <a:ea typeface="Roboto Mono"/>
                <a:cs typeface="Roboto Mono"/>
                <a:sym typeface="Roboto Mono"/>
              </a:rPr>
              <a:t>SUM</a:t>
            </a:r>
            <a:r>
              <a:rPr lang="en-US" sz="1100" b="0" i="0" u="none" strike="noStrike" cap="none" dirty="0">
                <a:solidFill>
                  <a:schemeClr val="dk1"/>
                </a:solidFill>
                <a:latin typeface="Arial"/>
                <a:ea typeface="Arial"/>
                <a:cs typeface="Arial"/>
                <a:sym typeface="Arial"/>
              </a:rPr>
              <a:t> function. An example might be the average net-profit ratio per row. If so, the appropriate aggregation would be </a:t>
            </a:r>
            <a:r>
              <a:rPr lang="en-US" sz="1100" b="0" i="0" u="none" strike="noStrike" cap="none" dirty="0">
                <a:solidFill>
                  <a:schemeClr val="dk1"/>
                </a:solidFill>
                <a:latin typeface="Roboto Mono"/>
                <a:ea typeface="Roboto Mono"/>
                <a:cs typeface="Roboto Mono"/>
                <a:sym typeface="Roboto Mono"/>
              </a:rPr>
              <a:t>AVG</a:t>
            </a:r>
            <a:r>
              <a:rPr lang="en-US" sz="1100" b="0" i="0" u="none" strike="noStrike" cap="none" dirty="0">
                <a:solidFill>
                  <a:schemeClr val="dk1"/>
                </a:solidFill>
                <a:latin typeface="Arial"/>
                <a:ea typeface="Arial"/>
                <a:cs typeface="Arial"/>
                <a:sym typeface="Arial"/>
              </a:rPr>
              <a:t> (profit ratio) to provide the correct calculation.</a:t>
            </a:r>
            <a:endParaRPr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endParaRPr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r>
              <a:rPr lang="en-US" sz="1100" b="1" i="0" u="none" strike="noStrike" cap="none" dirty="0">
                <a:solidFill>
                  <a:schemeClr val="dk1"/>
                </a:solidFill>
                <a:latin typeface="Arial"/>
                <a:ea typeface="Arial"/>
                <a:cs typeface="Arial"/>
                <a:sym typeface="Arial"/>
              </a:rPr>
              <a:t>Resource</a:t>
            </a:r>
            <a:r>
              <a:rPr lang="en-US" sz="1100" b="0" i="0" u="none" strike="noStrike" cap="none" dirty="0">
                <a:solidFill>
                  <a:schemeClr val="dk1"/>
                </a:solidFill>
                <a:latin typeface="Arial"/>
                <a:ea typeface="Arial"/>
                <a:cs typeface="Arial"/>
                <a:sym typeface="Arial"/>
              </a:rPr>
              <a:t>: See Tableau video on granularity and aggregation: https://</a:t>
            </a:r>
            <a:r>
              <a:rPr lang="en-US" sz="1100" b="0" i="0" u="none" strike="noStrike" cap="none" dirty="0" err="1">
                <a:solidFill>
                  <a:schemeClr val="dk1"/>
                </a:solidFill>
                <a:latin typeface="Arial"/>
                <a:ea typeface="Arial"/>
                <a:cs typeface="Arial"/>
                <a:sym typeface="Arial"/>
              </a:rPr>
              <a:t>goo.gl</a:t>
            </a:r>
            <a:r>
              <a:rPr lang="en-US" sz="1100" b="0" i="0" u="none" strike="noStrike" cap="none" dirty="0">
                <a:solidFill>
                  <a:schemeClr val="dk1"/>
                </a:solidFill>
                <a:latin typeface="Arial"/>
                <a:ea typeface="Arial"/>
                <a:cs typeface="Arial"/>
                <a:sym typeface="Arial"/>
              </a:rPr>
              <a:t>/y6WuaV.</a:t>
            </a:r>
            <a:endParaRPr sz="11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Shape 159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598" name="Shape 1598"/>
          <p:cNvSpPr txBox="1">
            <a:spLocks noGrp="1"/>
          </p:cNvSpPr>
          <p:nvPr>
            <p:ph type="body" idx="1"/>
          </p:nvPr>
        </p:nvSpPr>
        <p:spPr>
          <a:xfrm>
            <a:off x="914400" y="4343400"/>
            <a:ext cx="5029199"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Shape 1443"/>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Arial"/>
              <a:ea typeface="Arial"/>
              <a:cs typeface="Arial"/>
              <a:sym typeface="Arial"/>
            </a:endParaRPr>
          </a:p>
        </p:txBody>
      </p:sp>
      <p:sp>
        <p:nvSpPr>
          <p:cNvPr id="1444" name="Shape 144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Shape 160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05" name="Shape 1605"/>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Shape 1611"/>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1612" name="Shape 161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7"/>
        <p:cNvGrpSpPr/>
        <p:nvPr/>
      </p:nvGrpSpPr>
      <p:grpSpPr>
        <a:xfrm>
          <a:off x="0" y="0"/>
          <a:ext cx="0" cy="0"/>
          <a:chOff x="0" y="0"/>
          <a:chExt cx="0" cy="0"/>
        </a:xfrm>
      </p:grpSpPr>
      <p:sp>
        <p:nvSpPr>
          <p:cNvPr id="1618" name="Shape 161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19" name="Shape 1619"/>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Shape 1624"/>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1625" name="Shape 162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
        <p:cNvGrpSpPr/>
        <p:nvPr/>
      </p:nvGrpSpPr>
      <p:grpSpPr>
        <a:xfrm>
          <a:off x="0" y="0"/>
          <a:ext cx="0" cy="0"/>
          <a:chOff x="0" y="0"/>
          <a:chExt cx="0" cy="0"/>
        </a:xfrm>
      </p:grpSpPr>
      <p:sp>
        <p:nvSpPr>
          <p:cNvPr id="1631" name="Shape 1631"/>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32" name="Shape 1632"/>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Shape 1641"/>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42" name="Shape 1642"/>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1"/>
        <p:cNvGrpSpPr/>
        <p:nvPr/>
      </p:nvGrpSpPr>
      <p:grpSpPr>
        <a:xfrm>
          <a:off x="0" y="0"/>
          <a:ext cx="0" cy="0"/>
          <a:chOff x="0" y="0"/>
          <a:chExt cx="0" cy="0"/>
        </a:xfrm>
      </p:grpSpPr>
      <p:sp>
        <p:nvSpPr>
          <p:cNvPr id="1652" name="Shape 1652"/>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Arial"/>
              <a:ea typeface="Arial"/>
              <a:cs typeface="Arial"/>
              <a:sym typeface="Arial"/>
            </a:endParaRPr>
          </a:p>
        </p:txBody>
      </p:sp>
      <p:sp>
        <p:nvSpPr>
          <p:cNvPr id="1653" name="Shape 165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Shape 165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59" name="Shape 1659"/>
          <p:cNvSpPr txBox="1">
            <a:spLocks noGrp="1"/>
          </p:cNvSpPr>
          <p:nvPr>
            <p:ph type="body" idx="1"/>
          </p:nvPr>
        </p:nvSpPr>
        <p:spPr>
          <a:xfrm>
            <a:off x="914400" y="4343400"/>
            <a:ext cx="5029199"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6"/>
        <p:cNvGrpSpPr/>
        <p:nvPr/>
      </p:nvGrpSpPr>
      <p:grpSpPr>
        <a:xfrm>
          <a:off x="0" y="0"/>
          <a:ext cx="0" cy="0"/>
          <a:chOff x="0" y="0"/>
          <a:chExt cx="0" cy="0"/>
        </a:xfrm>
      </p:grpSpPr>
      <p:sp>
        <p:nvSpPr>
          <p:cNvPr id="1667" name="Shape 1667"/>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Arial"/>
              <a:ea typeface="Arial"/>
              <a:cs typeface="Arial"/>
              <a:sym typeface="Arial"/>
            </a:endParaRPr>
          </a:p>
        </p:txBody>
      </p:sp>
      <p:sp>
        <p:nvSpPr>
          <p:cNvPr id="1668" name="Shape 166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Shape 1691"/>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Arial"/>
              <a:ea typeface="Arial"/>
              <a:cs typeface="Arial"/>
              <a:sym typeface="Arial"/>
            </a:endParaRPr>
          </a:p>
        </p:txBody>
      </p:sp>
      <p:sp>
        <p:nvSpPr>
          <p:cNvPr id="1692" name="Shape 169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7"/>
        <p:cNvGrpSpPr/>
        <p:nvPr/>
      </p:nvGrpSpPr>
      <p:grpSpPr>
        <a:xfrm>
          <a:off x="0" y="0"/>
          <a:ext cx="0" cy="0"/>
          <a:chOff x="0" y="0"/>
          <a:chExt cx="0" cy="0"/>
        </a:xfrm>
      </p:grpSpPr>
      <p:sp>
        <p:nvSpPr>
          <p:cNvPr id="1458" name="Shape 145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459" name="Shape 1459"/>
          <p:cNvSpPr txBox="1">
            <a:spLocks noGrp="1"/>
          </p:cNvSpPr>
          <p:nvPr>
            <p:ph type="body" idx="1"/>
          </p:nvPr>
        </p:nvSpPr>
        <p:spPr>
          <a:xfrm>
            <a:off x="914400" y="4343400"/>
            <a:ext cx="5029199"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Shape 169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98" name="Shape 1698"/>
          <p:cNvSpPr txBox="1">
            <a:spLocks noGrp="1"/>
          </p:cNvSpPr>
          <p:nvPr>
            <p:ph type="body" idx="1"/>
          </p:nvPr>
        </p:nvSpPr>
        <p:spPr>
          <a:xfrm>
            <a:off x="914400" y="4343400"/>
            <a:ext cx="5029199"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6"/>
        <p:cNvGrpSpPr/>
        <p:nvPr/>
      </p:nvGrpSpPr>
      <p:grpSpPr>
        <a:xfrm>
          <a:off x="0" y="0"/>
          <a:ext cx="0" cy="0"/>
          <a:chOff x="0" y="0"/>
          <a:chExt cx="0" cy="0"/>
        </a:xfrm>
      </p:grpSpPr>
      <p:sp>
        <p:nvSpPr>
          <p:cNvPr id="1467" name="Shape 146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468" name="Shape 1468"/>
          <p:cNvSpPr txBox="1">
            <a:spLocks noGrp="1"/>
          </p:cNvSpPr>
          <p:nvPr>
            <p:ph type="body" idx="1"/>
          </p:nvPr>
        </p:nvSpPr>
        <p:spPr>
          <a:xfrm>
            <a:off x="914400" y="4343400"/>
            <a:ext cx="5029199"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9"/>
        <p:cNvGrpSpPr/>
        <p:nvPr/>
      </p:nvGrpSpPr>
      <p:grpSpPr>
        <a:xfrm>
          <a:off x="0" y="0"/>
          <a:ext cx="0" cy="0"/>
          <a:chOff x="0" y="0"/>
          <a:chExt cx="0" cy="0"/>
        </a:xfrm>
      </p:grpSpPr>
      <p:sp>
        <p:nvSpPr>
          <p:cNvPr id="1480" name="Shape 148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481" name="Shape 1481"/>
          <p:cNvSpPr txBox="1">
            <a:spLocks noGrp="1"/>
          </p:cNvSpPr>
          <p:nvPr>
            <p:ph type="body" idx="1"/>
          </p:nvPr>
        </p:nvSpPr>
        <p:spPr>
          <a:xfrm>
            <a:off x="914400" y="4343400"/>
            <a:ext cx="5029199"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2"/>
        <p:cNvGrpSpPr/>
        <p:nvPr/>
      </p:nvGrpSpPr>
      <p:grpSpPr>
        <a:xfrm>
          <a:off x="0" y="0"/>
          <a:ext cx="0" cy="0"/>
          <a:chOff x="0" y="0"/>
          <a:chExt cx="0" cy="0"/>
        </a:xfrm>
      </p:grpSpPr>
      <p:sp>
        <p:nvSpPr>
          <p:cNvPr id="1503" name="Shape 1503"/>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1504" name="Shape 150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9"/>
        <p:cNvGrpSpPr/>
        <p:nvPr/>
      </p:nvGrpSpPr>
      <p:grpSpPr>
        <a:xfrm>
          <a:off x="0" y="0"/>
          <a:ext cx="0" cy="0"/>
          <a:chOff x="0" y="0"/>
          <a:chExt cx="0" cy="0"/>
        </a:xfrm>
      </p:grpSpPr>
      <p:sp>
        <p:nvSpPr>
          <p:cNvPr id="1510" name="Shape 151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511" name="Shape 1511"/>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2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6"/>
        <p:cNvGrpSpPr/>
        <p:nvPr/>
      </p:nvGrpSpPr>
      <p:grpSpPr>
        <a:xfrm>
          <a:off x="0" y="0"/>
          <a:ext cx="0" cy="0"/>
          <a:chOff x="0" y="0"/>
          <a:chExt cx="0" cy="0"/>
        </a:xfrm>
      </p:grpSpPr>
      <p:sp>
        <p:nvSpPr>
          <p:cNvPr id="1517" name="Shape 151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518" name="Shape 1518"/>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2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Shape 152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526" name="Shape 1526"/>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200" b="0" i="0" u="none" strike="noStrike" cap="none" dirty="0">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21.jp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cSld name="Title">
    <p:bg>
      <p:bgPr>
        <a:solidFill>
          <a:srgbClr val="000000"/>
        </a:solidFill>
        <a:effectLst/>
      </p:bgPr>
    </p:bg>
    <p:spTree>
      <p:nvGrpSpPr>
        <p:cNvPr id="1" name="Shape 280"/>
        <p:cNvGrpSpPr/>
        <p:nvPr/>
      </p:nvGrpSpPr>
      <p:grpSpPr>
        <a:xfrm>
          <a:off x="0" y="0"/>
          <a:ext cx="0" cy="0"/>
          <a:chOff x="0" y="0"/>
          <a:chExt cx="0" cy="0"/>
        </a:xfrm>
      </p:grpSpPr>
      <p:sp>
        <p:nvSpPr>
          <p:cNvPr id="281" name="Shape 281"/>
          <p:cNvSpPr txBox="1">
            <a:spLocks noGrp="1"/>
          </p:cNvSpPr>
          <p:nvPr>
            <p:ph type="body" idx="1"/>
          </p:nvPr>
        </p:nvSpPr>
        <p:spPr>
          <a:xfrm>
            <a:off x="475488" y="1463040"/>
            <a:ext cx="11916181" cy="5160014"/>
          </a:xfrm>
          <a:prstGeom prst="rect">
            <a:avLst/>
          </a:prstGeom>
          <a:noFill/>
          <a:ln>
            <a:noFill/>
          </a:ln>
        </p:spPr>
        <p:txBody>
          <a:bodyPr spcFirstLastPara="1" wrap="square" lIns="91425" tIns="91425" rIns="91425" bIns="91425" anchor="t" anchorCtr="0"/>
          <a:lstStyle>
            <a:lvl1pPr marL="457200" marR="0" lvl="0" indent="-228600" algn="l" rtl="0">
              <a:lnSpc>
                <a:spcPct val="85000"/>
              </a:lnSpc>
              <a:spcBef>
                <a:spcPts val="0"/>
              </a:spcBef>
              <a:spcAft>
                <a:spcPts val="0"/>
              </a:spcAft>
              <a:buClr>
                <a:schemeClr val="lt1"/>
              </a:buClr>
              <a:buSzPts val="2800"/>
              <a:buFont typeface="Georgia"/>
              <a:buNone/>
              <a:defRPr sz="9600" b="1" i="0" u="none" strike="noStrike" cap="none">
                <a:solidFill>
                  <a:schemeClr val="lt1"/>
                </a:solidFill>
                <a:latin typeface="Oswald"/>
                <a:ea typeface="Oswald"/>
                <a:cs typeface="Oswald"/>
                <a:sym typeface="Oswald"/>
              </a:defRPr>
            </a:lvl1pPr>
            <a:lvl2pPr marL="914400" marR="0" lvl="1" indent="-228600" algn="l" rtl="0">
              <a:lnSpc>
                <a:spcPct val="114000"/>
              </a:lnSpc>
              <a:spcBef>
                <a:spcPts val="0"/>
              </a:spcBef>
              <a:spcAft>
                <a:spcPts val="0"/>
              </a:spcAft>
              <a:buClr>
                <a:schemeClr val="lt1"/>
              </a:buClr>
              <a:buSzPts val="2600"/>
              <a:buFont typeface="Arial"/>
              <a:buNone/>
              <a:defRPr sz="2600" b="1" i="0" u="none" strike="noStrike" cap="none">
                <a:solidFill>
                  <a:schemeClr val="lt1"/>
                </a:solidFill>
                <a:latin typeface="Oswald"/>
                <a:ea typeface="Oswald"/>
                <a:cs typeface="Oswald"/>
                <a:sym typeface="Oswald"/>
              </a:defRPr>
            </a:lvl2pPr>
            <a:lvl3pPr marL="1371600" marR="0" lvl="2" indent="-355600" algn="l" rtl="0">
              <a:lnSpc>
                <a:spcPct val="114000"/>
              </a:lnSpc>
              <a:spcBef>
                <a:spcPts val="600"/>
              </a:spcBef>
              <a:spcAft>
                <a:spcPts val="0"/>
              </a:spcAft>
              <a:buClr>
                <a:schemeClr val="lt1"/>
              </a:buClr>
              <a:buSzPts val="2000"/>
              <a:buFont typeface="Arial"/>
              <a:buChar char="•"/>
              <a:defRPr sz="2000" b="1" i="0" u="none" strike="noStrike" cap="none">
                <a:solidFill>
                  <a:schemeClr val="lt1"/>
                </a:solidFill>
                <a:latin typeface="Oswald"/>
                <a:ea typeface="Oswald"/>
                <a:cs typeface="Oswald"/>
                <a:sym typeface="Oswald"/>
              </a:defRPr>
            </a:lvl3pPr>
            <a:lvl4pPr marL="1828800" marR="0" lvl="3" indent="-342900" algn="l" rtl="0">
              <a:lnSpc>
                <a:spcPct val="114000"/>
              </a:lnSpc>
              <a:spcBef>
                <a:spcPts val="0"/>
              </a:spcBef>
              <a:spcAft>
                <a:spcPts val="0"/>
              </a:spcAft>
              <a:buClr>
                <a:schemeClr val="lt1"/>
              </a:buClr>
              <a:buSzPts val="1800"/>
              <a:buFont typeface="Arial"/>
              <a:buChar char="•"/>
              <a:defRPr sz="1800" b="1" i="0" u="none" strike="noStrike" cap="none">
                <a:solidFill>
                  <a:schemeClr val="lt1"/>
                </a:solidFill>
                <a:latin typeface="Oswald"/>
                <a:ea typeface="Oswald"/>
                <a:cs typeface="Oswald"/>
                <a:sym typeface="Oswald"/>
              </a:defRPr>
            </a:lvl4pPr>
            <a:lvl5pPr marL="2286000" marR="0" lvl="4" indent="-317500" algn="l" rtl="0">
              <a:lnSpc>
                <a:spcPct val="114000"/>
              </a:lnSpc>
              <a:spcBef>
                <a:spcPts val="0"/>
              </a:spcBef>
              <a:spcAft>
                <a:spcPts val="0"/>
              </a:spcAft>
              <a:buClr>
                <a:schemeClr val="lt1"/>
              </a:buClr>
              <a:buSzPts val="1400"/>
              <a:buFont typeface="Arial"/>
              <a:buChar char="•"/>
              <a:defRPr sz="1400" b="1" i="0" u="none" strike="noStrike" cap="none">
                <a:solidFill>
                  <a:schemeClr val="lt1"/>
                </a:solidFill>
                <a:latin typeface="Oswald"/>
                <a:ea typeface="Oswald"/>
                <a:cs typeface="Oswald"/>
                <a:sym typeface="Oswald"/>
              </a:defRPr>
            </a:lvl5pPr>
            <a:lvl6pPr marL="2743200" marR="0" lvl="5"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pic>
        <p:nvPicPr>
          <p:cNvPr id="282" name="Shape 282"/>
          <p:cNvPicPr preferRelativeResize="0"/>
          <p:nvPr/>
        </p:nvPicPr>
        <p:blipFill rotWithShape="1">
          <a:blip r:embed="rId2">
            <a:alphaModFix/>
          </a:blip>
          <a:srcRect/>
          <a:stretch/>
        </p:blipFill>
        <p:spPr>
          <a:xfrm>
            <a:off x="629581" y="753261"/>
            <a:ext cx="2921593" cy="321579"/>
          </a:xfrm>
          <a:prstGeom prst="rect">
            <a:avLst/>
          </a:prstGeom>
          <a:noFill/>
          <a:ln>
            <a:noFill/>
          </a:ln>
        </p:spPr>
      </p:pic>
      <p:cxnSp>
        <p:nvCxnSpPr>
          <p:cNvPr id="283" name="Shape 283"/>
          <p:cNvCxnSpPr/>
          <p:nvPr/>
        </p:nvCxnSpPr>
        <p:spPr>
          <a:xfrm>
            <a:off x="591720" y="608925"/>
            <a:ext cx="11821363" cy="11"/>
          </a:xfrm>
          <a:prstGeom prst="straightConnector1">
            <a:avLst/>
          </a:prstGeom>
          <a:noFill/>
          <a:ln w="9525" cap="flat" cmpd="sng">
            <a:solidFill>
              <a:srgbClr val="FFFFFF"/>
            </a:solidFill>
            <a:prstDash val="solid"/>
            <a:miter lim="8000"/>
            <a:headEnd type="none" w="sm" len="sm"/>
            <a:tailEnd type="none" w="sm" len="sm"/>
          </a:ln>
        </p:spPr>
      </p:cxnSp>
      <p:cxnSp>
        <p:nvCxnSpPr>
          <p:cNvPr id="284" name="Shape 284"/>
          <p:cNvCxnSpPr/>
          <p:nvPr/>
        </p:nvCxnSpPr>
        <p:spPr>
          <a:xfrm>
            <a:off x="591720" y="1219203"/>
            <a:ext cx="11821363" cy="11"/>
          </a:xfrm>
          <a:prstGeom prst="straightConnector1">
            <a:avLst/>
          </a:prstGeom>
          <a:noFill/>
          <a:ln w="9525" cap="flat" cmpd="sng">
            <a:solidFill>
              <a:srgbClr val="FFFFFF"/>
            </a:solidFill>
            <a:prstDash val="solid"/>
            <a:miter lim="8000"/>
            <a:headEnd type="none" w="sm" len="sm"/>
            <a:tailEnd type="none" w="sm" len="sm"/>
          </a:ln>
        </p:spPr>
      </p:cxnSp>
      <p:sp>
        <p:nvSpPr>
          <p:cNvPr id="285" name="Shape 285"/>
          <p:cNvSpPr txBox="1"/>
          <p:nvPr/>
        </p:nvSpPr>
        <p:spPr>
          <a:xfrm>
            <a:off x="465807" y="6744970"/>
            <a:ext cx="11366527" cy="413537"/>
          </a:xfrm>
          <a:prstGeom prst="rect">
            <a:avLst/>
          </a:prstGeom>
          <a:no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chemeClr val="lt1"/>
              </a:buClr>
              <a:buSzPts val="1171"/>
              <a:buFont typeface="Helvetica Neue"/>
              <a:buNone/>
            </a:pPr>
            <a:r>
              <a:rPr lang="en-US" sz="1171" b="1" i="0" u="none" strike="noStrike" cap="none">
                <a:solidFill>
                  <a:schemeClr val="lt1"/>
                </a:solidFill>
                <a:latin typeface="Helvetica Neue"/>
                <a:ea typeface="Helvetica Neue"/>
                <a:cs typeface="Helvetica Neue"/>
                <a:sym typeface="Helvetica Neue"/>
              </a:rPr>
              <a:t>GENERAL ASSEMBLY	</a:t>
            </a:r>
            <a:endParaRPr sz="1400" b="0" i="0" u="none" strike="noStrike" cap="none">
              <a:solidFill>
                <a:srgbClr val="000000"/>
              </a:solidFill>
              <a:latin typeface="Arial"/>
              <a:ea typeface="Arial"/>
              <a:cs typeface="Arial"/>
              <a:sym typeface="Arial"/>
            </a:endParaRPr>
          </a:p>
        </p:txBody>
      </p:sp>
      <p:cxnSp>
        <p:nvCxnSpPr>
          <p:cNvPr id="286" name="Shape 286"/>
          <p:cNvCxnSpPr/>
          <p:nvPr/>
        </p:nvCxnSpPr>
        <p:spPr>
          <a:xfrm>
            <a:off x="591789" y="6735030"/>
            <a:ext cx="11821227" cy="0"/>
          </a:xfrm>
          <a:prstGeom prst="straightConnector1">
            <a:avLst/>
          </a:prstGeom>
          <a:noFill/>
          <a:ln w="9525" cap="flat" cmpd="sng">
            <a:solidFill>
              <a:schemeClr val="lt1"/>
            </a:solidFill>
            <a:prstDash val="solid"/>
            <a:round/>
            <a:headEnd type="none" w="sm" len="sm"/>
            <a:tailEnd type="none" w="sm" len="sm"/>
          </a:ln>
        </p:spPr>
      </p:cxnSp>
      <p:pic>
        <p:nvPicPr>
          <p:cNvPr id="287" name="Shape 287"/>
          <p:cNvPicPr preferRelativeResize="0"/>
          <p:nvPr/>
        </p:nvPicPr>
        <p:blipFill rotWithShape="1">
          <a:blip r:embed="rId3">
            <a:alphaModFix/>
          </a:blip>
          <a:srcRect/>
          <a:stretch/>
        </p:blipFill>
        <p:spPr>
          <a:xfrm>
            <a:off x="12091146" y="6791079"/>
            <a:ext cx="321869" cy="32131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olution">
  <p:cSld name="Solution">
    <p:spTree>
      <p:nvGrpSpPr>
        <p:cNvPr id="1" name="Shape 377"/>
        <p:cNvGrpSpPr/>
        <p:nvPr/>
      </p:nvGrpSpPr>
      <p:grpSpPr>
        <a:xfrm>
          <a:off x="0" y="0"/>
          <a:ext cx="0" cy="0"/>
          <a:chOff x="0" y="0"/>
          <a:chExt cx="0" cy="0"/>
        </a:xfrm>
      </p:grpSpPr>
      <p:sp>
        <p:nvSpPr>
          <p:cNvPr id="378" name="Shape 378"/>
          <p:cNvSpPr/>
          <p:nvPr/>
        </p:nvSpPr>
        <p:spPr>
          <a:xfrm>
            <a:off x="2951450" y="2074740"/>
            <a:ext cx="9319130" cy="2492266"/>
          </a:xfrm>
          <a:prstGeom prst="rect">
            <a:avLst/>
          </a:prstGeom>
          <a:noFill/>
          <a:ln>
            <a:noFill/>
          </a:ln>
        </p:spPr>
        <p:txBody>
          <a:bodyPr spcFirstLastPara="1" wrap="square" lIns="50700" tIns="50700" rIns="50700" bIns="50700" anchor="ctr" anchorCtr="0">
            <a:noAutofit/>
          </a:bodyPr>
          <a:lstStyle/>
          <a:p>
            <a:pPr marL="114100" marR="0" lvl="0" indent="-12500" algn="l" rtl="0">
              <a:lnSpc>
                <a:spcPct val="100000"/>
              </a:lnSpc>
              <a:spcBef>
                <a:spcPts val="0"/>
              </a:spcBef>
              <a:spcAft>
                <a:spcPts val="0"/>
              </a:spcAft>
              <a:buClr>
                <a:srgbClr val="000000"/>
              </a:buClr>
              <a:buSzPts val="1795"/>
              <a:buFont typeface="Georgia"/>
              <a:buNone/>
            </a:pPr>
            <a:r>
              <a:rPr lang="en-US" sz="1795" b="0" i="0" u="none" strike="noStrike" cap="none">
                <a:solidFill>
                  <a:srgbClr val="000000"/>
                </a:solidFill>
                <a:latin typeface="Georgia"/>
                <a:ea typeface="Georgia"/>
                <a:cs typeface="Georgia"/>
                <a:sym typeface="Georgia"/>
              </a:rPr>
              <a:t> </a:t>
            </a:r>
            <a:endParaRPr sz="1400" b="0" i="0" u="none" strike="noStrike" cap="none">
              <a:solidFill>
                <a:srgbClr val="000000"/>
              </a:solidFill>
              <a:latin typeface="Arial"/>
              <a:ea typeface="Arial"/>
              <a:cs typeface="Arial"/>
              <a:sym typeface="Arial"/>
            </a:endParaRPr>
          </a:p>
        </p:txBody>
      </p:sp>
      <p:cxnSp>
        <p:nvCxnSpPr>
          <p:cNvPr id="379" name="Shape 379"/>
          <p:cNvCxnSpPr/>
          <p:nvPr/>
        </p:nvCxnSpPr>
        <p:spPr>
          <a:xfrm>
            <a:off x="635003" y="635003"/>
            <a:ext cx="11734800" cy="11"/>
          </a:xfrm>
          <a:prstGeom prst="straightConnector1">
            <a:avLst/>
          </a:prstGeom>
          <a:noFill/>
          <a:ln>
            <a:noFill/>
          </a:ln>
        </p:spPr>
      </p:cxnSp>
      <p:cxnSp>
        <p:nvCxnSpPr>
          <p:cNvPr id="380" name="Shape 380"/>
          <p:cNvCxnSpPr/>
          <p:nvPr/>
        </p:nvCxnSpPr>
        <p:spPr>
          <a:xfrm>
            <a:off x="635003" y="1219203"/>
            <a:ext cx="11734800" cy="11"/>
          </a:xfrm>
          <a:prstGeom prst="straightConnector1">
            <a:avLst/>
          </a:prstGeom>
          <a:noFill/>
          <a:ln>
            <a:noFill/>
          </a:ln>
        </p:spPr>
      </p:cxnSp>
      <p:cxnSp>
        <p:nvCxnSpPr>
          <p:cNvPr id="381" name="Shape 381"/>
          <p:cNvCxnSpPr/>
          <p:nvPr/>
        </p:nvCxnSpPr>
        <p:spPr>
          <a:xfrm rot="10800000" flipH="1">
            <a:off x="3911603" y="5381323"/>
            <a:ext cx="3735026" cy="290"/>
          </a:xfrm>
          <a:prstGeom prst="straightConnector1">
            <a:avLst/>
          </a:prstGeom>
          <a:noFill/>
          <a:ln>
            <a:noFill/>
          </a:ln>
        </p:spPr>
      </p:cxnSp>
      <p:cxnSp>
        <p:nvCxnSpPr>
          <p:cNvPr id="382" name="Shape 382"/>
          <p:cNvCxnSpPr/>
          <p:nvPr/>
        </p:nvCxnSpPr>
        <p:spPr>
          <a:xfrm rot="10800000" flipH="1">
            <a:off x="3911603" y="2223009"/>
            <a:ext cx="3735026" cy="290"/>
          </a:xfrm>
          <a:prstGeom prst="straightConnector1">
            <a:avLst/>
          </a:prstGeom>
          <a:noFill/>
          <a:ln>
            <a:noFill/>
          </a:ln>
        </p:spPr>
      </p:cxnSp>
      <p:sp>
        <p:nvSpPr>
          <p:cNvPr id="383" name="Shape 383"/>
          <p:cNvSpPr txBox="1">
            <a:spLocks noGrp="1"/>
          </p:cNvSpPr>
          <p:nvPr>
            <p:ph type="title"/>
          </p:nvPr>
        </p:nvSpPr>
        <p:spPr>
          <a:xfrm>
            <a:off x="497380" y="596672"/>
            <a:ext cx="11773200" cy="74239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1400"/>
              <a:buFont typeface="Oswald"/>
              <a:buNone/>
              <a:defRPr sz="32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84" name="Shape 384"/>
          <p:cNvSpPr txBox="1"/>
          <p:nvPr/>
        </p:nvSpPr>
        <p:spPr>
          <a:xfrm>
            <a:off x="457826" y="6740726"/>
            <a:ext cx="12326526" cy="440341"/>
          </a:xfrm>
          <a:prstGeom prst="rect">
            <a:avLst/>
          </a:prstGeom>
          <a:noFill/>
          <a:ln>
            <a:noFill/>
          </a:ln>
        </p:spPr>
        <p:txBody>
          <a:bodyPr spcFirstLastPara="1" wrap="square" lIns="138200" tIns="138200" rIns="138200" bIns="138200" anchor="t" anchorCtr="0">
            <a:noAutofit/>
          </a:bodyPr>
          <a:lstStyle/>
          <a:p>
            <a:pPr marL="0" marR="0" lvl="0" indent="0" algn="l" rtl="0">
              <a:lnSpc>
                <a:spcPct val="100000"/>
              </a:lnSpc>
              <a:spcBef>
                <a:spcPts val="0"/>
              </a:spcBef>
              <a:spcAft>
                <a:spcPts val="0"/>
              </a:spcAft>
              <a:buClr>
                <a:srgbClr val="000000"/>
              </a:buClr>
              <a:buSzPts val="1171"/>
              <a:buFont typeface="Helvetica Neue"/>
              <a:buNone/>
            </a:pPr>
            <a:r>
              <a:rPr lang="en-US" sz="1171" b="1" i="0" u="none" strike="noStrike" cap="none">
                <a:solidFill>
                  <a:srgbClr val="000000"/>
                </a:solidFill>
                <a:latin typeface="Helvetica Neue"/>
                <a:ea typeface="Helvetica Neue"/>
                <a:cs typeface="Helvetica Neue"/>
                <a:sym typeface="Helvetica Neue"/>
              </a:rPr>
              <a:t>GENERAL ASSEMBLY	</a:t>
            </a:r>
            <a:endParaRPr sz="1400" b="0" i="0" u="none" strike="noStrike" cap="none">
              <a:solidFill>
                <a:srgbClr val="000000"/>
              </a:solidFill>
              <a:latin typeface="Arial"/>
              <a:ea typeface="Arial"/>
              <a:cs typeface="Arial"/>
              <a:sym typeface="Arial"/>
            </a:endParaRPr>
          </a:p>
        </p:txBody>
      </p:sp>
      <p:cxnSp>
        <p:nvCxnSpPr>
          <p:cNvPr id="385" name="Shape 385"/>
          <p:cNvCxnSpPr/>
          <p:nvPr/>
        </p:nvCxnSpPr>
        <p:spPr>
          <a:xfrm>
            <a:off x="591720" y="6740724"/>
            <a:ext cx="11821363" cy="0"/>
          </a:xfrm>
          <a:prstGeom prst="straightConnector1">
            <a:avLst/>
          </a:prstGeom>
          <a:noFill/>
          <a:ln w="9525" cap="flat" cmpd="sng">
            <a:solidFill>
              <a:srgbClr val="000000"/>
            </a:solidFill>
            <a:prstDash val="solid"/>
            <a:round/>
            <a:headEnd type="none" w="sm" len="sm"/>
            <a:tailEnd type="none" w="sm" len="sm"/>
          </a:ln>
        </p:spPr>
      </p:cxnSp>
      <p:pic>
        <p:nvPicPr>
          <p:cNvPr id="386" name="Shape 386"/>
          <p:cNvPicPr preferRelativeResize="0"/>
          <p:nvPr/>
        </p:nvPicPr>
        <p:blipFill rotWithShape="1">
          <a:blip r:embed="rId2">
            <a:alphaModFix/>
          </a:blip>
          <a:srcRect/>
          <a:stretch/>
        </p:blipFill>
        <p:spPr>
          <a:xfrm>
            <a:off x="12110723" y="6801592"/>
            <a:ext cx="319689" cy="318578"/>
          </a:xfrm>
          <a:prstGeom prst="rect">
            <a:avLst/>
          </a:prstGeom>
          <a:noFill/>
          <a:ln>
            <a:noFill/>
          </a:ln>
        </p:spPr>
      </p:pic>
      <p:cxnSp>
        <p:nvCxnSpPr>
          <p:cNvPr id="387" name="Shape 387"/>
          <p:cNvCxnSpPr/>
          <p:nvPr/>
        </p:nvCxnSpPr>
        <p:spPr>
          <a:xfrm>
            <a:off x="591720" y="596674"/>
            <a:ext cx="11821363" cy="11"/>
          </a:xfrm>
          <a:prstGeom prst="straightConnector1">
            <a:avLst/>
          </a:prstGeom>
          <a:noFill/>
          <a:ln w="9525" cap="flat" cmpd="sng">
            <a:solidFill>
              <a:srgbClr val="000000"/>
            </a:solidFill>
            <a:prstDash val="solid"/>
            <a:round/>
            <a:headEnd type="none" w="sm" len="sm"/>
            <a:tailEnd type="none" w="sm" len="sm"/>
          </a:ln>
        </p:spPr>
      </p:cxnSp>
      <p:cxnSp>
        <p:nvCxnSpPr>
          <p:cNvPr id="388" name="Shape 388"/>
          <p:cNvCxnSpPr/>
          <p:nvPr/>
        </p:nvCxnSpPr>
        <p:spPr>
          <a:xfrm>
            <a:off x="591720" y="1218736"/>
            <a:ext cx="11821363" cy="11"/>
          </a:xfrm>
          <a:prstGeom prst="straightConnector1">
            <a:avLst/>
          </a:prstGeom>
          <a:noFill/>
          <a:ln w="9525" cap="flat" cmpd="sng">
            <a:solidFill>
              <a:srgbClr val="000000"/>
            </a:solidFill>
            <a:prstDash val="solid"/>
            <a:round/>
            <a:headEnd type="none" w="sm" len="sm"/>
            <a:tailEnd type="none" w="sm" len="sm"/>
          </a:ln>
        </p:spPr>
      </p:cxnSp>
      <p:pic>
        <p:nvPicPr>
          <p:cNvPr id="389" name="Shape 389"/>
          <p:cNvPicPr preferRelativeResize="0"/>
          <p:nvPr/>
        </p:nvPicPr>
        <p:blipFill rotWithShape="1">
          <a:blip r:embed="rId3">
            <a:alphaModFix/>
          </a:blip>
          <a:srcRect/>
          <a:stretch/>
        </p:blipFill>
        <p:spPr>
          <a:xfrm>
            <a:off x="1066600" y="3101960"/>
            <a:ext cx="952501" cy="950847"/>
          </a:xfrm>
          <a:prstGeom prst="rect">
            <a:avLst/>
          </a:prstGeom>
          <a:noFill/>
          <a:ln>
            <a:noFill/>
          </a:ln>
        </p:spPr>
      </p:pic>
      <p:sp>
        <p:nvSpPr>
          <p:cNvPr id="390" name="Shape 390"/>
          <p:cNvSpPr txBox="1"/>
          <p:nvPr/>
        </p:nvSpPr>
        <p:spPr>
          <a:xfrm>
            <a:off x="956580" y="3101960"/>
            <a:ext cx="1172538" cy="983287"/>
          </a:xfrm>
          <a:prstGeom prst="rect">
            <a:avLst/>
          </a:prstGeom>
          <a:noFill/>
          <a:ln>
            <a:noFill/>
          </a:ln>
        </p:spPr>
        <p:txBody>
          <a:bodyPr spcFirstLastPara="1" wrap="square" lIns="91250" tIns="91250" rIns="91250" bIns="91250" anchor="ctr" anchorCtr="0">
            <a:noAutofit/>
          </a:bodyPr>
          <a:lstStyle/>
          <a:p>
            <a:pPr marL="0" marR="0" lvl="0" indent="0" algn="ctr" rtl="0">
              <a:lnSpc>
                <a:spcPct val="120000"/>
              </a:lnSpc>
              <a:spcBef>
                <a:spcPts val="0"/>
              </a:spcBef>
              <a:spcAft>
                <a:spcPts val="0"/>
              </a:spcAft>
              <a:buClr>
                <a:srgbClr val="FFFFFF"/>
              </a:buClr>
              <a:buSzPts val="1100"/>
              <a:buFont typeface="Oswald"/>
              <a:buNone/>
            </a:pPr>
            <a:r>
              <a:rPr lang="en-US" sz="1100" b="1" i="0" u="none" strike="noStrike" cap="none">
                <a:solidFill>
                  <a:srgbClr val="FFFFFF"/>
                </a:solidFill>
                <a:latin typeface="Oswald"/>
                <a:ea typeface="Oswald"/>
                <a:cs typeface="Oswald"/>
                <a:sym typeface="Oswald"/>
              </a:rPr>
              <a:t>SOLUTION</a:t>
            </a:r>
            <a:endParaRPr sz="999" b="0" i="0" u="none" strike="noStrike" cap="none">
              <a:solidFill>
                <a:srgbClr val="FFFFFF"/>
              </a:solidFill>
              <a:latin typeface="Oswald"/>
              <a:ea typeface="Oswald"/>
              <a:cs typeface="Oswald"/>
              <a:sym typeface="Oswald"/>
            </a:endParaRPr>
          </a:p>
        </p:txBody>
      </p:sp>
      <p:cxnSp>
        <p:nvCxnSpPr>
          <p:cNvPr id="391" name="Shape 391"/>
          <p:cNvCxnSpPr/>
          <p:nvPr/>
        </p:nvCxnSpPr>
        <p:spPr>
          <a:xfrm rot="10800000">
            <a:off x="2497950" y="1758742"/>
            <a:ext cx="0" cy="4653008"/>
          </a:xfrm>
          <a:prstGeom prst="straightConnector1">
            <a:avLst/>
          </a:prstGeom>
          <a:noFill/>
          <a:ln w="9525" cap="flat" cmpd="sng">
            <a:solidFill>
              <a:srgbClr val="B7B7B7"/>
            </a:solidFill>
            <a:prstDash val="solid"/>
            <a:round/>
            <a:headEnd type="none" w="sm" len="sm"/>
            <a:tailEnd type="none" w="sm" len="sm"/>
          </a:ln>
        </p:spPr>
      </p:cxnSp>
      <p:sp>
        <p:nvSpPr>
          <p:cNvPr id="392" name="Shape 392"/>
          <p:cNvSpPr/>
          <p:nvPr/>
        </p:nvSpPr>
        <p:spPr>
          <a:xfrm>
            <a:off x="2989799" y="1779405"/>
            <a:ext cx="3733801" cy="25365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995"/>
              <a:buFont typeface="Oswald"/>
              <a:buNone/>
            </a:pPr>
            <a:r>
              <a:rPr lang="en-US" sz="1995" b="1" i="0" u="none" strike="noStrike" cap="none">
                <a:solidFill>
                  <a:srgbClr val="000000"/>
                </a:solidFill>
                <a:latin typeface="Oswald"/>
                <a:ea typeface="Oswald"/>
                <a:cs typeface="Oswald"/>
                <a:sym typeface="Oswald"/>
              </a:rPr>
              <a:t>SOLUTION</a:t>
            </a:r>
            <a:endParaRPr sz="1400" b="0" i="0" u="none" strike="noStrike" cap="none">
              <a:solidFill>
                <a:srgbClr val="000000"/>
              </a:solidFill>
              <a:latin typeface="Arial"/>
              <a:ea typeface="Arial"/>
              <a:cs typeface="Arial"/>
              <a:sym typeface="Arial"/>
            </a:endParaRPr>
          </a:p>
        </p:txBody>
      </p:sp>
      <p:sp>
        <p:nvSpPr>
          <p:cNvPr id="393" name="Shape 393"/>
          <p:cNvSpPr txBox="1">
            <a:spLocks noGrp="1"/>
          </p:cNvSpPr>
          <p:nvPr>
            <p:ph type="body" idx="1"/>
          </p:nvPr>
        </p:nvSpPr>
        <p:spPr>
          <a:xfrm>
            <a:off x="2951450" y="2258824"/>
            <a:ext cx="8527946" cy="4152926"/>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dk1"/>
              </a:buClr>
              <a:buSzPts val="2800"/>
              <a:buFont typeface="Calibri"/>
              <a:buNone/>
              <a:defRPr sz="1800" b="0" i="0" u="none" strike="noStrike" cap="none">
                <a:solidFill>
                  <a:schemeClr val="dk1"/>
                </a:solidFill>
                <a:latin typeface="Georgia"/>
                <a:ea typeface="Georgia"/>
                <a:cs typeface="Georgia"/>
                <a:sym typeface="Georgia"/>
              </a:defRPr>
            </a:lvl1pPr>
            <a:lvl2pPr marL="914400" marR="0" lvl="1" indent="-393700" algn="l" rtl="0">
              <a:lnSpc>
                <a:spcPct val="114000"/>
              </a:lnSpc>
              <a:spcBef>
                <a:spcPts val="600"/>
              </a:spcBef>
              <a:spcAft>
                <a:spcPts val="0"/>
              </a:spcAft>
              <a:buClr>
                <a:schemeClr val="dk1"/>
              </a:buClr>
              <a:buSzPts val="2600"/>
              <a:buFont typeface="Calibri"/>
              <a:buAutoNum type="arabicPeriod"/>
              <a:defRPr sz="2600" b="0" i="0" u="none" strike="noStrike" cap="none">
                <a:solidFill>
                  <a:schemeClr val="dk1"/>
                </a:solidFill>
                <a:latin typeface="Georgia"/>
                <a:ea typeface="Georgia"/>
                <a:cs typeface="Georgia"/>
                <a:sym typeface="Georgia"/>
              </a:defRPr>
            </a:lvl2pPr>
            <a:lvl3pPr marL="1371600" marR="0" lvl="2" indent="-355600" algn="l" rtl="0">
              <a:lnSpc>
                <a:spcPct val="114000"/>
              </a:lnSpc>
              <a:spcBef>
                <a:spcPts val="600"/>
              </a:spcBef>
              <a:spcAft>
                <a:spcPts val="0"/>
              </a:spcAft>
              <a:buClr>
                <a:schemeClr val="dk1"/>
              </a:buClr>
              <a:buSzPts val="2000"/>
              <a:buFont typeface="Calibri"/>
              <a:buAutoNum type="arabicPeriod"/>
              <a:defRPr sz="2000" b="0" i="0" u="none" strike="noStrike" cap="none">
                <a:solidFill>
                  <a:schemeClr val="dk1"/>
                </a:solidFill>
                <a:latin typeface="Georgia"/>
                <a:ea typeface="Georgia"/>
                <a:cs typeface="Georgia"/>
                <a:sym typeface="Georgia"/>
              </a:defRPr>
            </a:lvl3pPr>
            <a:lvl4pPr marL="1828800" marR="0" lvl="3" indent="-342900" algn="l" rtl="0">
              <a:lnSpc>
                <a:spcPct val="114000"/>
              </a:lnSpc>
              <a:spcBef>
                <a:spcPts val="0"/>
              </a:spcBef>
              <a:spcAft>
                <a:spcPts val="0"/>
              </a:spcAft>
              <a:buClr>
                <a:schemeClr val="dk1"/>
              </a:buClr>
              <a:buSzPts val="1800"/>
              <a:buFont typeface="Calibri"/>
              <a:buAutoNum type="arabicPeriod"/>
              <a:defRPr sz="1800" b="0" i="0" u="none" strike="noStrike" cap="none">
                <a:solidFill>
                  <a:schemeClr val="dk1"/>
                </a:solidFill>
                <a:latin typeface="Georgia"/>
                <a:ea typeface="Georgia"/>
                <a:cs typeface="Georgia"/>
                <a:sym typeface="Georgia"/>
              </a:defRPr>
            </a:lvl4pPr>
            <a:lvl5pPr marL="2286000" marR="0" lvl="4" indent="-317500" algn="l" rtl="0">
              <a:lnSpc>
                <a:spcPct val="114000"/>
              </a:lnSpc>
              <a:spcBef>
                <a:spcPts val="0"/>
              </a:spcBef>
              <a:spcAft>
                <a:spcPts val="0"/>
              </a:spcAft>
              <a:buClr>
                <a:schemeClr val="dk1"/>
              </a:buClr>
              <a:buSzPts val="1400"/>
              <a:buFont typeface="Calibri"/>
              <a:buAutoNum type="arabicPeriod"/>
              <a:defRPr sz="1400" b="0" i="0" u="none" strike="noStrike" cap="none">
                <a:solidFill>
                  <a:schemeClr val="dk1"/>
                </a:solidFill>
                <a:latin typeface="Georgia"/>
                <a:ea typeface="Georgia"/>
                <a:cs typeface="Georgia"/>
                <a:sym typeface="Georgia"/>
              </a:defRPr>
            </a:lvl5pPr>
            <a:lvl6pPr marL="2743200" marR="0" lvl="5"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ivder Rev">
  <p:cSld name="Divder Rev">
    <p:bg>
      <p:bgPr>
        <a:solidFill>
          <a:srgbClr val="000000"/>
        </a:solidFill>
        <a:effectLst/>
      </p:bgPr>
    </p:bg>
    <p:spTree>
      <p:nvGrpSpPr>
        <p:cNvPr id="1" name="Shape 394"/>
        <p:cNvGrpSpPr/>
        <p:nvPr/>
      </p:nvGrpSpPr>
      <p:grpSpPr>
        <a:xfrm>
          <a:off x="0" y="0"/>
          <a:ext cx="0" cy="0"/>
          <a:chOff x="0" y="0"/>
          <a:chExt cx="0" cy="0"/>
        </a:xfrm>
      </p:grpSpPr>
      <p:cxnSp>
        <p:nvCxnSpPr>
          <p:cNvPr id="395" name="Shape 395"/>
          <p:cNvCxnSpPr/>
          <p:nvPr/>
        </p:nvCxnSpPr>
        <p:spPr>
          <a:xfrm>
            <a:off x="591720" y="635003"/>
            <a:ext cx="11821363" cy="11"/>
          </a:xfrm>
          <a:prstGeom prst="straightConnector1">
            <a:avLst/>
          </a:prstGeom>
          <a:noFill/>
          <a:ln w="12700" cap="flat" cmpd="sng">
            <a:solidFill>
              <a:srgbClr val="FFFFFF"/>
            </a:solidFill>
            <a:prstDash val="solid"/>
            <a:miter lim="8000"/>
            <a:headEnd type="none" w="sm" len="sm"/>
            <a:tailEnd type="none" w="sm" len="sm"/>
          </a:ln>
        </p:spPr>
      </p:cxnSp>
      <p:cxnSp>
        <p:nvCxnSpPr>
          <p:cNvPr id="396" name="Shape 396"/>
          <p:cNvCxnSpPr/>
          <p:nvPr/>
        </p:nvCxnSpPr>
        <p:spPr>
          <a:xfrm>
            <a:off x="591720" y="1219203"/>
            <a:ext cx="11821363" cy="11"/>
          </a:xfrm>
          <a:prstGeom prst="straightConnector1">
            <a:avLst/>
          </a:prstGeom>
          <a:noFill/>
          <a:ln w="12700" cap="flat" cmpd="sng">
            <a:solidFill>
              <a:srgbClr val="FFFFFF"/>
            </a:solidFill>
            <a:prstDash val="solid"/>
            <a:miter lim="8000"/>
            <a:headEnd type="none" w="sm" len="sm"/>
            <a:tailEnd type="none" w="sm" len="sm"/>
          </a:ln>
        </p:spPr>
      </p:cxnSp>
      <p:sp>
        <p:nvSpPr>
          <p:cNvPr id="397" name="Shape 397"/>
          <p:cNvSpPr txBox="1"/>
          <p:nvPr/>
        </p:nvSpPr>
        <p:spPr>
          <a:xfrm>
            <a:off x="467386" y="6749059"/>
            <a:ext cx="11558595" cy="418719"/>
          </a:xfrm>
          <a:prstGeom prst="rect">
            <a:avLst/>
          </a:prstGeom>
          <a:no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FFFFFF"/>
              </a:buClr>
              <a:buSzPts val="1171"/>
              <a:buFont typeface="Helvetica Neue"/>
              <a:buNone/>
            </a:pPr>
            <a:r>
              <a:rPr lang="en-US" sz="1171" b="1" i="0" u="none" strike="noStrike" cap="none">
                <a:solidFill>
                  <a:srgbClr val="FFFFFF"/>
                </a:solidFill>
                <a:latin typeface="Helvetica Neue"/>
                <a:ea typeface="Helvetica Neue"/>
                <a:cs typeface="Helvetica Neue"/>
                <a:sym typeface="Helvetica Neue"/>
              </a:rPr>
              <a:t>GENERAL ASSEMBLY	</a:t>
            </a:r>
            <a:endParaRPr sz="1400" b="0" i="0" u="none" strike="noStrike" cap="none">
              <a:solidFill>
                <a:srgbClr val="000000"/>
              </a:solidFill>
              <a:latin typeface="Arial"/>
              <a:ea typeface="Arial"/>
              <a:cs typeface="Arial"/>
              <a:sym typeface="Arial"/>
            </a:endParaRPr>
          </a:p>
        </p:txBody>
      </p:sp>
      <p:cxnSp>
        <p:nvCxnSpPr>
          <p:cNvPr id="398" name="Shape 398"/>
          <p:cNvCxnSpPr/>
          <p:nvPr/>
        </p:nvCxnSpPr>
        <p:spPr>
          <a:xfrm>
            <a:off x="591720" y="6736359"/>
            <a:ext cx="11821363" cy="0"/>
          </a:xfrm>
          <a:prstGeom prst="straightConnector1">
            <a:avLst/>
          </a:prstGeom>
          <a:noFill/>
          <a:ln w="9525" cap="flat" cmpd="sng">
            <a:solidFill>
              <a:srgbClr val="FFFFFF"/>
            </a:solidFill>
            <a:prstDash val="solid"/>
            <a:round/>
            <a:headEnd type="none" w="sm" len="sm"/>
            <a:tailEnd type="none" w="sm" len="sm"/>
          </a:ln>
        </p:spPr>
      </p:cxnSp>
      <p:pic>
        <p:nvPicPr>
          <p:cNvPr id="399" name="Shape 399"/>
          <p:cNvPicPr preferRelativeResize="0"/>
          <p:nvPr/>
        </p:nvPicPr>
        <p:blipFill rotWithShape="1">
          <a:blip r:embed="rId2">
            <a:alphaModFix/>
          </a:blip>
          <a:srcRect/>
          <a:stretch/>
        </p:blipFill>
        <p:spPr>
          <a:xfrm>
            <a:off x="12120228" y="6812366"/>
            <a:ext cx="292584" cy="292076"/>
          </a:xfrm>
          <a:prstGeom prst="rect">
            <a:avLst/>
          </a:prstGeom>
          <a:noFill/>
          <a:ln>
            <a:noFill/>
          </a:ln>
        </p:spPr>
      </p:pic>
      <p:sp>
        <p:nvSpPr>
          <p:cNvPr id="400" name="Shape 400"/>
          <p:cNvSpPr txBox="1">
            <a:spLocks noGrp="1"/>
          </p:cNvSpPr>
          <p:nvPr>
            <p:ph type="title"/>
          </p:nvPr>
        </p:nvSpPr>
        <p:spPr>
          <a:xfrm>
            <a:off x="495928" y="635002"/>
            <a:ext cx="11838716" cy="660216"/>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lt1"/>
              </a:buClr>
              <a:buSzPts val="1400"/>
              <a:buFont typeface="Oswald"/>
              <a:buNone/>
              <a:defRPr sz="3200" b="1"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01" name="Shape 401"/>
          <p:cNvSpPr txBox="1">
            <a:spLocks noGrp="1"/>
          </p:cNvSpPr>
          <p:nvPr>
            <p:ph type="body" idx="1"/>
          </p:nvPr>
        </p:nvSpPr>
        <p:spPr>
          <a:xfrm>
            <a:off x="475488" y="1463040"/>
            <a:ext cx="11916181" cy="5219742"/>
          </a:xfrm>
          <a:prstGeom prst="rect">
            <a:avLst/>
          </a:prstGeom>
          <a:noFill/>
          <a:ln>
            <a:noFill/>
          </a:ln>
        </p:spPr>
        <p:txBody>
          <a:bodyPr spcFirstLastPara="1" wrap="square" lIns="91425" tIns="91425" rIns="91425" bIns="91425" anchor="t" anchorCtr="0"/>
          <a:lstStyle>
            <a:lvl1pPr marL="457200" marR="0" lvl="0" indent="-228600" algn="l" rtl="0">
              <a:lnSpc>
                <a:spcPct val="85000"/>
              </a:lnSpc>
              <a:spcBef>
                <a:spcPts val="0"/>
              </a:spcBef>
              <a:spcAft>
                <a:spcPts val="0"/>
              </a:spcAft>
              <a:buClr>
                <a:schemeClr val="lt1"/>
              </a:buClr>
              <a:buSzPts val="2800"/>
              <a:buFont typeface="Georgia"/>
              <a:buNone/>
              <a:defRPr sz="9600" b="1" i="0" u="none" strike="noStrike" cap="none">
                <a:solidFill>
                  <a:schemeClr val="lt1"/>
                </a:solidFill>
                <a:latin typeface="Oswald"/>
                <a:ea typeface="Oswald"/>
                <a:cs typeface="Oswald"/>
                <a:sym typeface="Oswald"/>
              </a:defRPr>
            </a:lvl1pPr>
            <a:lvl2pPr marL="914400" marR="0" lvl="1" indent="-228600" algn="l" rtl="0">
              <a:lnSpc>
                <a:spcPct val="114000"/>
              </a:lnSpc>
              <a:spcBef>
                <a:spcPts val="0"/>
              </a:spcBef>
              <a:spcAft>
                <a:spcPts val="0"/>
              </a:spcAft>
              <a:buClr>
                <a:schemeClr val="lt1"/>
              </a:buClr>
              <a:buSzPts val="2600"/>
              <a:buFont typeface="Arial"/>
              <a:buNone/>
              <a:defRPr sz="2600" b="1" i="0" u="none" strike="noStrike" cap="none">
                <a:solidFill>
                  <a:schemeClr val="lt1"/>
                </a:solidFill>
                <a:latin typeface="Oswald"/>
                <a:ea typeface="Oswald"/>
                <a:cs typeface="Oswald"/>
                <a:sym typeface="Oswald"/>
              </a:defRPr>
            </a:lvl2pPr>
            <a:lvl3pPr marL="1371600" marR="0" lvl="2" indent="-355600" algn="l" rtl="0">
              <a:lnSpc>
                <a:spcPct val="114000"/>
              </a:lnSpc>
              <a:spcBef>
                <a:spcPts val="600"/>
              </a:spcBef>
              <a:spcAft>
                <a:spcPts val="0"/>
              </a:spcAft>
              <a:buClr>
                <a:schemeClr val="lt1"/>
              </a:buClr>
              <a:buSzPts val="2000"/>
              <a:buFont typeface="Arial"/>
              <a:buChar char="•"/>
              <a:defRPr sz="2000" b="1" i="0" u="none" strike="noStrike" cap="none">
                <a:solidFill>
                  <a:schemeClr val="lt1"/>
                </a:solidFill>
                <a:latin typeface="Oswald"/>
                <a:ea typeface="Oswald"/>
                <a:cs typeface="Oswald"/>
                <a:sym typeface="Oswald"/>
              </a:defRPr>
            </a:lvl3pPr>
            <a:lvl4pPr marL="1828800" marR="0" lvl="3" indent="-342900" algn="l" rtl="0">
              <a:lnSpc>
                <a:spcPct val="114000"/>
              </a:lnSpc>
              <a:spcBef>
                <a:spcPts val="0"/>
              </a:spcBef>
              <a:spcAft>
                <a:spcPts val="0"/>
              </a:spcAft>
              <a:buClr>
                <a:schemeClr val="lt1"/>
              </a:buClr>
              <a:buSzPts val="1800"/>
              <a:buFont typeface="Arial"/>
              <a:buChar char="•"/>
              <a:defRPr sz="1800" b="1" i="0" u="none" strike="noStrike" cap="none">
                <a:solidFill>
                  <a:schemeClr val="lt1"/>
                </a:solidFill>
                <a:latin typeface="Oswald"/>
                <a:ea typeface="Oswald"/>
                <a:cs typeface="Oswald"/>
                <a:sym typeface="Oswald"/>
              </a:defRPr>
            </a:lvl4pPr>
            <a:lvl5pPr marL="2286000" marR="0" lvl="4" indent="-317500" algn="l" rtl="0">
              <a:lnSpc>
                <a:spcPct val="114000"/>
              </a:lnSpc>
              <a:spcBef>
                <a:spcPts val="0"/>
              </a:spcBef>
              <a:spcAft>
                <a:spcPts val="0"/>
              </a:spcAft>
              <a:buClr>
                <a:schemeClr val="lt1"/>
              </a:buClr>
              <a:buSzPts val="1400"/>
              <a:buFont typeface="Arial"/>
              <a:buChar char="•"/>
              <a:defRPr sz="1400" b="1" i="0" u="none" strike="noStrike" cap="none">
                <a:solidFill>
                  <a:schemeClr val="lt1"/>
                </a:solidFill>
                <a:latin typeface="Oswald"/>
                <a:ea typeface="Oswald"/>
                <a:cs typeface="Oswald"/>
                <a:sym typeface="Oswald"/>
              </a:defRPr>
            </a:lvl5pPr>
            <a:lvl6pPr marL="2743200" marR="0" lvl="5"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ivider - Red">
  <p:cSld name="Divider - Red">
    <p:bg>
      <p:bgPr>
        <a:solidFill>
          <a:srgbClr val="E51B24"/>
        </a:solidFill>
        <a:effectLst/>
      </p:bgPr>
    </p:bg>
    <p:spTree>
      <p:nvGrpSpPr>
        <p:cNvPr id="1" name="Shape 402"/>
        <p:cNvGrpSpPr/>
        <p:nvPr/>
      </p:nvGrpSpPr>
      <p:grpSpPr>
        <a:xfrm>
          <a:off x="0" y="0"/>
          <a:ext cx="0" cy="0"/>
          <a:chOff x="0" y="0"/>
          <a:chExt cx="0" cy="0"/>
        </a:xfrm>
      </p:grpSpPr>
      <p:cxnSp>
        <p:nvCxnSpPr>
          <p:cNvPr id="403" name="Shape 403"/>
          <p:cNvCxnSpPr/>
          <p:nvPr/>
        </p:nvCxnSpPr>
        <p:spPr>
          <a:xfrm>
            <a:off x="591720" y="600229"/>
            <a:ext cx="11821363" cy="11"/>
          </a:xfrm>
          <a:prstGeom prst="straightConnector1">
            <a:avLst/>
          </a:prstGeom>
          <a:noFill/>
          <a:ln w="9525" cap="flat" cmpd="sng">
            <a:solidFill>
              <a:srgbClr val="FFFFFF"/>
            </a:solidFill>
            <a:prstDash val="solid"/>
            <a:miter lim="8000"/>
            <a:headEnd type="none" w="sm" len="sm"/>
            <a:tailEnd type="none" w="sm" len="sm"/>
          </a:ln>
        </p:spPr>
      </p:cxnSp>
      <p:cxnSp>
        <p:nvCxnSpPr>
          <p:cNvPr id="404" name="Shape 404"/>
          <p:cNvCxnSpPr/>
          <p:nvPr/>
        </p:nvCxnSpPr>
        <p:spPr>
          <a:xfrm>
            <a:off x="591720" y="1219203"/>
            <a:ext cx="11821363" cy="11"/>
          </a:xfrm>
          <a:prstGeom prst="straightConnector1">
            <a:avLst/>
          </a:prstGeom>
          <a:noFill/>
          <a:ln w="9525" cap="flat" cmpd="sng">
            <a:solidFill>
              <a:srgbClr val="FFFFFF"/>
            </a:solidFill>
            <a:prstDash val="solid"/>
            <a:miter lim="8000"/>
            <a:headEnd type="none" w="sm" len="sm"/>
            <a:tailEnd type="none" w="sm" len="sm"/>
          </a:ln>
        </p:spPr>
      </p:cxnSp>
      <p:sp>
        <p:nvSpPr>
          <p:cNvPr id="405" name="Shape 405"/>
          <p:cNvSpPr txBox="1"/>
          <p:nvPr/>
        </p:nvSpPr>
        <p:spPr>
          <a:xfrm>
            <a:off x="467386" y="6749059"/>
            <a:ext cx="11558595" cy="418719"/>
          </a:xfrm>
          <a:prstGeom prst="rect">
            <a:avLst/>
          </a:prstGeom>
          <a:no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FFFFFF"/>
              </a:buClr>
              <a:buSzPts val="1171"/>
              <a:buFont typeface="Helvetica Neue"/>
              <a:buNone/>
            </a:pPr>
            <a:r>
              <a:rPr lang="en-US" sz="1171" b="1" i="0" u="none" strike="noStrike" cap="none">
                <a:solidFill>
                  <a:srgbClr val="FFFFFF"/>
                </a:solidFill>
                <a:latin typeface="Helvetica Neue"/>
                <a:ea typeface="Helvetica Neue"/>
                <a:cs typeface="Helvetica Neue"/>
                <a:sym typeface="Helvetica Neue"/>
              </a:rPr>
              <a:t>GENERAL ASSEMBLY	</a:t>
            </a:r>
            <a:endParaRPr sz="1400" b="0" i="0" u="none" strike="noStrike" cap="none">
              <a:solidFill>
                <a:srgbClr val="000000"/>
              </a:solidFill>
              <a:latin typeface="Arial"/>
              <a:ea typeface="Arial"/>
              <a:cs typeface="Arial"/>
              <a:sym typeface="Arial"/>
            </a:endParaRPr>
          </a:p>
        </p:txBody>
      </p:sp>
      <p:cxnSp>
        <p:nvCxnSpPr>
          <p:cNvPr id="406" name="Shape 406"/>
          <p:cNvCxnSpPr/>
          <p:nvPr/>
        </p:nvCxnSpPr>
        <p:spPr>
          <a:xfrm>
            <a:off x="591720" y="6736359"/>
            <a:ext cx="11821363" cy="0"/>
          </a:xfrm>
          <a:prstGeom prst="straightConnector1">
            <a:avLst/>
          </a:prstGeom>
          <a:noFill/>
          <a:ln w="9525" cap="flat" cmpd="sng">
            <a:solidFill>
              <a:srgbClr val="FFFFFF"/>
            </a:solidFill>
            <a:prstDash val="solid"/>
            <a:round/>
            <a:headEnd type="none" w="sm" len="sm"/>
            <a:tailEnd type="none" w="sm" len="sm"/>
          </a:ln>
        </p:spPr>
      </p:cxnSp>
      <p:pic>
        <p:nvPicPr>
          <p:cNvPr id="407" name="Shape 407"/>
          <p:cNvPicPr preferRelativeResize="0"/>
          <p:nvPr/>
        </p:nvPicPr>
        <p:blipFill rotWithShape="1">
          <a:blip r:embed="rId2">
            <a:alphaModFix/>
          </a:blip>
          <a:srcRect/>
          <a:stretch/>
        </p:blipFill>
        <p:spPr>
          <a:xfrm>
            <a:off x="12120228" y="6812366"/>
            <a:ext cx="292584" cy="292076"/>
          </a:xfrm>
          <a:prstGeom prst="rect">
            <a:avLst/>
          </a:prstGeom>
          <a:noFill/>
          <a:ln>
            <a:noFill/>
          </a:ln>
        </p:spPr>
      </p:pic>
      <p:sp>
        <p:nvSpPr>
          <p:cNvPr id="408" name="Shape 408"/>
          <p:cNvSpPr txBox="1">
            <a:spLocks noGrp="1"/>
          </p:cNvSpPr>
          <p:nvPr>
            <p:ph type="title"/>
          </p:nvPr>
        </p:nvSpPr>
        <p:spPr>
          <a:xfrm>
            <a:off x="495928" y="600229"/>
            <a:ext cx="11838716" cy="705127"/>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lt1"/>
              </a:buClr>
              <a:buSzPts val="1400"/>
              <a:buFont typeface="Oswald"/>
              <a:buNone/>
              <a:defRPr sz="3200" b="1"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09" name="Shape 409"/>
          <p:cNvSpPr txBox="1">
            <a:spLocks noGrp="1"/>
          </p:cNvSpPr>
          <p:nvPr>
            <p:ph type="body" idx="1"/>
          </p:nvPr>
        </p:nvSpPr>
        <p:spPr>
          <a:xfrm>
            <a:off x="475488" y="1463040"/>
            <a:ext cx="11916181" cy="5219742"/>
          </a:xfrm>
          <a:prstGeom prst="rect">
            <a:avLst/>
          </a:prstGeom>
          <a:noFill/>
          <a:ln>
            <a:noFill/>
          </a:ln>
        </p:spPr>
        <p:txBody>
          <a:bodyPr spcFirstLastPara="1" wrap="square" lIns="91425" tIns="91425" rIns="91425" bIns="91425" anchor="t" anchorCtr="0"/>
          <a:lstStyle>
            <a:lvl1pPr marL="457200" marR="0" lvl="0" indent="-228600" algn="l" rtl="0">
              <a:lnSpc>
                <a:spcPct val="85000"/>
              </a:lnSpc>
              <a:spcBef>
                <a:spcPts val="0"/>
              </a:spcBef>
              <a:spcAft>
                <a:spcPts val="0"/>
              </a:spcAft>
              <a:buClr>
                <a:schemeClr val="lt1"/>
              </a:buClr>
              <a:buSzPts val="2800"/>
              <a:buFont typeface="Georgia"/>
              <a:buNone/>
              <a:defRPr sz="9600" b="1" i="0" u="none" strike="noStrike" cap="none">
                <a:solidFill>
                  <a:schemeClr val="lt1"/>
                </a:solidFill>
                <a:latin typeface="Oswald"/>
                <a:ea typeface="Oswald"/>
                <a:cs typeface="Oswald"/>
                <a:sym typeface="Oswald"/>
              </a:defRPr>
            </a:lvl1pPr>
            <a:lvl2pPr marL="914400" marR="0" lvl="1" indent="-228600" algn="l" rtl="0">
              <a:lnSpc>
                <a:spcPct val="114000"/>
              </a:lnSpc>
              <a:spcBef>
                <a:spcPts val="0"/>
              </a:spcBef>
              <a:spcAft>
                <a:spcPts val="0"/>
              </a:spcAft>
              <a:buClr>
                <a:schemeClr val="lt1"/>
              </a:buClr>
              <a:buSzPts val="2600"/>
              <a:buFont typeface="Arial"/>
              <a:buNone/>
              <a:defRPr sz="2600" b="1" i="0" u="none" strike="noStrike" cap="none">
                <a:solidFill>
                  <a:schemeClr val="lt1"/>
                </a:solidFill>
                <a:latin typeface="Oswald"/>
                <a:ea typeface="Oswald"/>
                <a:cs typeface="Oswald"/>
                <a:sym typeface="Oswald"/>
              </a:defRPr>
            </a:lvl2pPr>
            <a:lvl3pPr marL="1371600" marR="0" lvl="2" indent="-355600" algn="l" rtl="0">
              <a:lnSpc>
                <a:spcPct val="114000"/>
              </a:lnSpc>
              <a:spcBef>
                <a:spcPts val="600"/>
              </a:spcBef>
              <a:spcAft>
                <a:spcPts val="0"/>
              </a:spcAft>
              <a:buClr>
                <a:schemeClr val="lt1"/>
              </a:buClr>
              <a:buSzPts val="2000"/>
              <a:buFont typeface="Arial"/>
              <a:buChar char="•"/>
              <a:defRPr sz="2000" b="1" i="0" u="none" strike="noStrike" cap="none">
                <a:solidFill>
                  <a:schemeClr val="lt1"/>
                </a:solidFill>
                <a:latin typeface="Oswald"/>
                <a:ea typeface="Oswald"/>
                <a:cs typeface="Oswald"/>
                <a:sym typeface="Oswald"/>
              </a:defRPr>
            </a:lvl3pPr>
            <a:lvl4pPr marL="1828800" marR="0" lvl="3" indent="-342900" algn="l" rtl="0">
              <a:lnSpc>
                <a:spcPct val="114000"/>
              </a:lnSpc>
              <a:spcBef>
                <a:spcPts val="0"/>
              </a:spcBef>
              <a:spcAft>
                <a:spcPts val="0"/>
              </a:spcAft>
              <a:buClr>
                <a:schemeClr val="lt1"/>
              </a:buClr>
              <a:buSzPts val="1800"/>
              <a:buFont typeface="Arial"/>
              <a:buChar char="•"/>
              <a:defRPr sz="1800" b="1" i="0" u="none" strike="noStrike" cap="none">
                <a:solidFill>
                  <a:schemeClr val="lt1"/>
                </a:solidFill>
                <a:latin typeface="Oswald"/>
                <a:ea typeface="Oswald"/>
                <a:cs typeface="Oswald"/>
                <a:sym typeface="Oswald"/>
              </a:defRPr>
            </a:lvl4pPr>
            <a:lvl5pPr marL="2286000" marR="0" lvl="4" indent="-317500" algn="l" rtl="0">
              <a:lnSpc>
                <a:spcPct val="114000"/>
              </a:lnSpc>
              <a:spcBef>
                <a:spcPts val="0"/>
              </a:spcBef>
              <a:spcAft>
                <a:spcPts val="0"/>
              </a:spcAft>
              <a:buClr>
                <a:schemeClr val="lt1"/>
              </a:buClr>
              <a:buSzPts val="1400"/>
              <a:buFont typeface="Arial"/>
              <a:buChar char="•"/>
              <a:defRPr sz="1400" b="1" i="0" u="none" strike="noStrike" cap="none">
                <a:solidFill>
                  <a:schemeClr val="lt1"/>
                </a:solidFill>
                <a:latin typeface="Oswald"/>
                <a:ea typeface="Oswald"/>
                <a:cs typeface="Oswald"/>
                <a:sym typeface="Oswald"/>
              </a:defRPr>
            </a:lvl5pPr>
            <a:lvl6pPr marL="2743200" marR="0" lvl="5"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ody Copy - Red">
  <p:cSld name="Body Copy - Red">
    <p:bg>
      <p:bgPr>
        <a:solidFill>
          <a:srgbClr val="E51B24"/>
        </a:solidFill>
        <a:effectLst/>
      </p:bgPr>
    </p:bg>
    <p:spTree>
      <p:nvGrpSpPr>
        <p:cNvPr id="1" name="Shape 410"/>
        <p:cNvGrpSpPr/>
        <p:nvPr/>
      </p:nvGrpSpPr>
      <p:grpSpPr>
        <a:xfrm>
          <a:off x="0" y="0"/>
          <a:ext cx="0" cy="0"/>
          <a:chOff x="0" y="0"/>
          <a:chExt cx="0" cy="0"/>
        </a:xfrm>
      </p:grpSpPr>
      <p:sp>
        <p:nvSpPr>
          <p:cNvPr id="411" name="Shape 411"/>
          <p:cNvSpPr txBox="1">
            <a:spLocks noGrp="1"/>
          </p:cNvSpPr>
          <p:nvPr>
            <p:ph type="title"/>
          </p:nvPr>
        </p:nvSpPr>
        <p:spPr>
          <a:xfrm>
            <a:off x="582578" y="734835"/>
            <a:ext cx="11830257" cy="890505"/>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FFFFFF"/>
              </a:buClr>
              <a:buSzPts val="1400"/>
              <a:buFont typeface="Oswald"/>
              <a:buNone/>
              <a:defRPr sz="5103" b="1" i="0" u="none" strike="noStrike" cap="none">
                <a:solidFill>
                  <a:srgbClr val="FFFFFF"/>
                </a:solidFill>
                <a:latin typeface="Oswald"/>
                <a:ea typeface="Oswald"/>
                <a:cs typeface="Oswald"/>
                <a:sym typeface="Oswa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12" name="Shape 412"/>
          <p:cNvSpPr txBox="1">
            <a:spLocks noGrp="1"/>
          </p:cNvSpPr>
          <p:nvPr>
            <p:ph type="subTitle" idx="1"/>
          </p:nvPr>
        </p:nvSpPr>
        <p:spPr>
          <a:xfrm>
            <a:off x="582578" y="1791621"/>
            <a:ext cx="11696713" cy="4868731"/>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FFFFFF"/>
              </a:buClr>
              <a:buSzPts val="2800"/>
              <a:buFont typeface="Georgia"/>
              <a:buNone/>
              <a:defRPr sz="9600" b="1" i="0" u="none" strike="noStrike" cap="none">
                <a:solidFill>
                  <a:srgbClr val="FFFFFF"/>
                </a:solidFill>
                <a:latin typeface="Oswald"/>
                <a:ea typeface="Oswald"/>
                <a:cs typeface="Oswald"/>
                <a:sym typeface="Oswald"/>
              </a:defRPr>
            </a:lvl1pPr>
            <a:lvl2pPr marR="0" lvl="1" algn="l" rtl="0">
              <a:lnSpc>
                <a:spcPct val="114000"/>
              </a:lnSpc>
              <a:spcBef>
                <a:spcPts val="0"/>
              </a:spcBef>
              <a:spcAft>
                <a:spcPts val="0"/>
              </a:spcAft>
              <a:buClr>
                <a:schemeClr val="dk1"/>
              </a:buClr>
              <a:buSzPts val="2600"/>
              <a:buFont typeface="Arial"/>
              <a:buNone/>
              <a:defRPr sz="2600" b="0" i="0" u="none" strike="noStrike" cap="none">
                <a:solidFill>
                  <a:schemeClr val="dk1"/>
                </a:solidFill>
                <a:latin typeface="Georgia"/>
                <a:ea typeface="Georgia"/>
                <a:cs typeface="Georgia"/>
                <a:sym typeface="Georgia"/>
              </a:defRPr>
            </a:lvl2pPr>
            <a:lvl3pPr marR="0" lvl="2" algn="l" rtl="0">
              <a:lnSpc>
                <a:spcPct val="114000"/>
              </a:lnSpc>
              <a:spcBef>
                <a:spcPts val="600"/>
              </a:spcBef>
              <a:spcAft>
                <a:spcPts val="0"/>
              </a:spcAft>
              <a:buClr>
                <a:schemeClr val="dk1"/>
              </a:buClr>
              <a:buSzPts val="2000"/>
              <a:buFont typeface="Arial"/>
              <a:buNone/>
              <a:defRPr sz="2000" b="0" i="0" u="none" strike="noStrike" cap="none">
                <a:solidFill>
                  <a:schemeClr val="dk1"/>
                </a:solidFill>
                <a:latin typeface="Georgia"/>
                <a:ea typeface="Georgia"/>
                <a:cs typeface="Georgia"/>
                <a:sym typeface="Georgia"/>
              </a:defRPr>
            </a:lvl3pPr>
            <a:lvl4pPr marR="0" lvl="3" algn="l" rtl="0">
              <a:lnSpc>
                <a:spcPct val="114000"/>
              </a:lnSpc>
              <a:spcBef>
                <a:spcPts val="0"/>
              </a:spcBef>
              <a:spcAft>
                <a:spcPts val="0"/>
              </a:spcAft>
              <a:buClr>
                <a:schemeClr val="dk1"/>
              </a:buClr>
              <a:buSzPts val="1800"/>
              <a:buFont typeface="Arial"/>
              <a:buNone/>
              <a:defRPr sz="1800" b="0" i="0" u="none" strike="noStrike" cap="none">
                <a:solidFill>
                  <a:schemeClr val="dk1"/>
                </a:solidFill>
                <a:latin typeface="Georgia"/>
                <a:ea typeface="Georgia"/>
                <a:cs typeface="Georgia"/>
                <a:sym typeface="Georgia"/>
              </a:defRPr>
            </a:lvl4pPr>
            <a:lvl5pPr marR="0" lvl="4" algn="l" rtl="0">
              <a:lnSpc>
                <a:spcPct val="114000"/>
              </a:lnSpc>
              <a:spcBef>
                <a:spcPts val="0"/>
              </a:spcBef>
              <a:spcAft>
                <a:spcPts val="0"/>
              </a:spcAft>
              <a:buClr>
                <a:schemeClr val="dk1"/>
              </a:buClr>
              <a:buSzPts val="1400"/>
              <a:buFont typeface="Arial"/>
              <a:buNone/>
              <a:defRPr sz="1400" b="0" i="0" u="none" strike="noStrike" cap="none">
                <a:solidFill>
                  <a:schemeClr val="dk1"/>
                </a:solidFill>
                <a:latin typeface="Georgia"/>
                <a:ea typeface="Georgia"/>
                <a:cs typeface="Georgia"/>
                <a:sym typeface="Georgia"/>
              </a:defRPr>
            </a:lvl5pPr>
            <a:lvl6pPr marR="0" lvl="5" algn="l" rtl="0">
              <a:lnSpc>
                <a:spcPct val="90000"/>
              </a:lnSpc>
              <a:spcBef>
                <a:spcPts val="0"/>
              </a:spcBef>
              <a:spcAft>
                <a:spcPts val="0"/>
              </a:spcAft>
              <a:buClr>
                <a:schemeClr val="dk1"/>
              </a:buClr>
              <a:buSzPts val="1917"/>
              <a:buFont typeface="Arial"/>
              <a:buNone/>
              <a:defRPr sz="1917"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chemeClr val="dk1"/>
              </a:buClr>
              <a:buSzPts val="1917"/>
              <a:buFont typeface="Arial"/>
              <a:buNone/>
              <a:defRPr sz="1917"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chemeClr val="dk1"/>
              </a:buClr>
              <a:buSzPts val="1917"/>
              <a:buFont typeface="Arial"/>
              <a:buNone/>
              <a:defRPr sz="1917"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chemeClr val="dk1"/>
              </a:buClr>
              <a:buSzPts val="1917"/>
              <a:buFont typeface="Arial"/>
              <a:buNone/>
              <a:defRPr sz="1917" b="0" i="0" u="none" strike="noStrike" cap="none">
                <a:solidFill>
                  <a:schemeClr val="dk1"/>
                </a:solidFill>
                <a:latin typeface="Calibri"/>
                <a:ea typeface="Calibri"/>
                <a:cs typeface="Calibri"/>
                <a:sym typeface="Calibri"/>
              </a:defRPr>
            </a:lvl9pPr>
          </a:lstStyle>
          <a:p>
            <a:endParaRPr/>
          </a:p>
        </p:txBody>
      </p:sp>
      <p:sp>
        <p:nvSpPr>
          <p:cNvPr id="413" name="Shape 413"/>
          <p:cNvSpPr/>
          <p:nvPr/>
        </p:nvSpPr>
        <p:spPr>
          <a:xfrm>
            <a:off x="582578" y="493861"/>
            <a:ext cx="880640" cy="185704"/>
          </a:xfrm>
          <a:prstGeom prst="rect">
            <a:avLst/>
          </a:prstGeom>
          <a:solidFill>
            <a:srgbClr val="FFFFFF"/>
          </a:solidFill>
          <a:ln>
            <a:noFill/>
          </a:ln>
        </p:spPr>
        <p:txBody>
          <a:bodyPr spcFirstLastPara="1" wrap="square" lIns="129575" tIns="129575" rIns="129575" bIns="129575" anchor="ctr" anchorCtr="0">
            <a:noAutofit/>
          </a:bodyPr>
          <a:lstStyle/>
          <a:p>
            <a:pPr marL="0" marR="0" lvl="0" indent="0" algn="l" rtl="0">
              <a:lnSpc>
                <a:spcPct val="100000"/>
              </a:lnSpc>
              <a:spcBef>
                <a:spcPts val="0"/>
              </a:spcBef>
              <a:spcAft>
                <a:spcPts val="0"/>
              </a:spcAft>
              <a:buClr>
                <a:srgbClr val="000000"/>
              </a:buClr>
              <a:buSzPts val="1985"/>
              <a:buFont typeface="Arial"/>
              <a:buNone/>
            </a:pPr>
            <a:endParaRPr sz="1985" b="0" i="0" u="none" strike="noStrike" cap="none">
              <a:solidFill>
                <a:srgbClr val="FFFFFF"/>
              </a:solidFill>
              <a:latin typeface="Helvetica Neue"/>
              <a:ea typeface="Helvetica Neue"/>
              <a:cs typeface="Helvetica Neue"/>
              <a:sym typeface="Helvetica Neue"/>
            </a:endParaRPr>
          </a:p>
        </p:txBody>
      </p:sp>
      <p:sp>
        <p:nvSpPr>
          <p:cNvPr id="414" name="Shape 414"/>
          <p:cNvSpPr txBox="1"/>
          <p:nvPr/>
        </p:nvSpPr>
        <p:spPr>
          <a:xfrm>
            <a:off x="467386" y="6749059"/>
            <a:ext cx="11558595" cy="418719"/>
          </a:xfrm>
          <a:prstGeom prst="rect">
            <a:avLst/>
          </a:prstGeom>
          <a:no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FFFFFF"/>
              </a:buClr>
              <a:buSzPts val="1171"/>
              <a:buFont typeface="Helvetica Neue"/>
              <a:buNone/>
            </a:pPr>
            <a:r>
              <a:rPr lang="en-US" sz="1171" b="1" i="0" u="none" strike="noStrike" cap="none">
                <a:solidFill>
                  <a:srgbClr val="FFFFFF"/>
                </a:solidFill>
                <a:latin typeface="Helvetica Neue"/>
                <a:ea typeface="Helvetica Neue"/>
                <a:cs typeface="Helvetica Neue"/>
                <a:sym typeface="Helvetica Neue"/>
              </a:rPr>
              <a:t>GENERAL ASSEMBLY	</a:t>
            </a:r>
            <a:endParaRPr sz="1400" b="0" i="0" u="none" strike="noStrike" cap="none">
              <a:solidFill>
                <a:srgbClr val="000000"/>
              </a:solidFill>
              <a:latin typeface="Arial"/>
              <a:ea typeface="Arial"/>
              <a:cs typeface="Arial"/>
              <a:sym typeface="Arial"/>
            </a:endParaRPr>
          </a:p>
        </p:txBody>
      </p:sp>
      <p:cxnSp>
        <p:nvCxnSpPr>
          <p:cNvPr id="415" name="Shape 415"/>
          <p:cNvCxnSpPr/>
          <p:nvPr/>
        </p:nvCxnSpPr>
        <p:spPr>
          <a:xfrm>
            <a:off x="591720" y="6736359"/>
            <a:ext cx="11821363" cy="0"/>
          </a:xfrm>
          <a:prstGeom prst="straightConnector1">
            <a:avLst/>
          </a:prstGeom>
          <a:noFill/>
          <a:ln w="9525" cap="flat" cmpd="sng">
            <a:solidFill>
              <a:srgbClr val="FFFFFF"/>
            </a:solidFill>
            <a:prstDash val="solid"/>
            <a:round/>
            <a:headEnd type="none" w="sm" len="sm"/>
            <a:tailEnd type="none" w="sm" len="sm"/>
          </a:ln>
        </p:spPr>
      </p:cxnSp>
      <p:pic>
        <p:nvPicPr>
          <p:cNvPr id="416" name="Shape 416"/>
          <p:cNvPicPr preferRelativeResize="0"/>
          <p:nvPr/>
        </p:nvPicPr>
        <p:blipFill rotWithShape="1">
          <a:blip r:embed="rId2">
            <a:alphaModFix/>
          </a:blip>
          <a:srcRect/>
          <a:stretch/>
        </p:blipFill>
        <p:spPr>
          <a:xfrm>
            <a:off x="12120228" y="6812366"/>
            <a:ext cx="292584" cy="29207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redits">
  <p:cSld name="Credits">
    <p:bg>
      <p:bgPr>
        <a:solidFill>
          <a:srgbClr val="D9D9D9"/>
        </a:solidFill>
        <a:effectLst/>
      </p:bgPr>
    </p:bg>
    <p:spTree>
      <p:nvGrpSpPr>
        <p:cNvPr id="1" name="Shape 417"/>
        <p:cNvGrpSpPr/>
        <p:nvPr/>
      </p:nvGrpSpPr>
      <p:grpSpPr>
        <a:xfrm>
          <a:off x="0" y="0"/>
          <a:ext cx="0" cy="0"/>
          <a:chOff x="0" y="0"/>
          <a:chExt cx="0" cy="0"/>
        </a:xfrm>
      </p:grpSpPr>
      <p:sp>
        <p:nvSpPr>
          <p:cNvPr id="418" name="Shape 418"/>
          <p:cNvSpPr/>
          <p:nvPr/>
        </p:nvSpPr>
        <p:spPr>
          <a:xfrm>
            <a:off x="628650" y="1463040"/>
            <a:ext cx="11696169" cy="14605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chemeClr val="lt1"/>
              </a:buClr>
              <a:buSzPts val="9600"/>
              <a:buFont typeface="Oswald"/>
              <a:buNone/>
            </a:pPr>
            <a:r>
              <a:rPr lang="en-US" sz="9600" b="1" i="0" u="none" strike="noStrike" cap="none">
                <a:solidFill>
                  <a:schemeClr val="lt1"/>
                </a:solidFill>
                <a:latin typeface="Oswald"/>
                <a:ea typeface="Oswald"/>
                <a:cs typeface="Oswald"/>
                <a:sym typeface="Oswald"/>
              </a:rPr>
              <a:t>CREDITS</a:t>
            </a:r>
            <a:endParaRPr sz="1400" b="0" i="0" u="none" strike="noStrike" cap="none">
              <a:solidFill>
                <a:srgbClr val="000000"/>
              </a:solidFill>
              <a:latin typeface="Arial"/>
              <a:ea typeface="Arial"/>
              <a:cs typeface="Arial"/>
              <a:sym typeface="Arial"/>
            </a:endParaRPr>
          </a:p>
        </p:txBody>
      </p:sp>
      <p:cxnSp>
        <p:nvCxnSpPr>
          <p:cNvPr id="419" name="Shape 419"/>
          <p:cNvCxnSpPr/>
          <p:nvPr/>
        </p:nvCxnSpPr>
        <p:spPr>
          <a:xfrm>
            <a:off x="591720" y="600229"/>
            <a:ext cx="11821363" cy="11"/>
          </a:xfrm>
          <a:prstGeom prst="straightConnector1">
            <a:avLst/>
          </a:prstGeom>
          <a:noFill/>
          <a:ln w="9525" cap="flat" cmpd="sng">
            <a:solidFill>
              <a:srgbClr val="FFFFFF"/>
            </a:solidFill>
            <a:prstDash val="solid"/>
            <a:miter lim="8000"/>
            <a:headEnd type="none" w="sm" len="sm"/>
            <a:tailEnd type="none" w="sm" len="sm"/>
          </a:ln>
        </p:spPr>
      </p:cxnSp>
      <p:cxnSp>
        <p:nvCxnSpPr>
          <p:cNvPr id="420" name="Shape 420"/>
          <p:cNvCxnSpPr/>
          <p:nvPr/>
        </p:nvCxnSpPr>
        <p:spPr>
          <a:xfrm>
            <a:off x="591720" y="1219203"/>
            <a:ext cx="11821363" cy="11"/>
          </a:xfrm>
          <a:prstGeom prst="straightConnector1">
            <a:avLst/>
          </a:prstGeom>
          <a:noFill/>
          <a:ln w="9525" cap="flat" cmpd="sng">
            <a:solidFill>
              <a:srgbClr val="FFFFFF"/>
            </a:solidFill>
            <a:prstDash val="solid"/>
            <a:miter lim="8000"/>
            <a:headEnd type="none" w="sm" len="sm"/>
            <a:tailEnd type="none" w="sm" len="sm"/>
          </a:ln>
        </p:spPr>
      </p:cxnSp>
      <p:sp>
        <p:nvSpPr>
          <p:cNvPr id="421" name="Shape 421"/>
          <p:cNvSpPr txBox="1"/>
          <p:nvPr/>
        </p:nvSpPr>
        <p:spPr>
          <a:xfrm>
            <a:off x="467386" y="6749059"/>
            <a:ext cx="11558595" cy="418719"/>
          </a:xfrm>
          <a:prstGeom prst="rect">
            <a:avLst/>
          </a:prstGeom>
          <a:no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FFFFFF"/>
              </a:buClr>
              <a:buSzPts val="1171"/>
              <a:buFont typeface="Helvetica Neue"/>
              <a:buNone/>
            </a:pPr>
            <a:r>
              <a:rPr lang="en-US" sz="1171" b="1" i="0" u="none" strike="noStrike" cap="none">
                <a:solidFill>
                  <a:srgbClr val="FFFFFF"/>
                </a:solidFill>
                <a:latin typeface="Helvetica Neue"/>
                <a:ea typeface="Helvetica Neue"/>
                <a:cs typeface="Helvetica Neue"/>
                <a:sym typeface="Helvetica Neue"/>
              </a:rPr>
              <a:t>GENERAL ASSEMBLY	</a:t>
            </a:r>
            <a:endParaRPr sz="1400" b="0" i="0" u="none" strike="noStrike" cap="none">
              <a:solidFill>
                <a:srgbClr val="000000"/>
              </a:solidFill>
              <a:latin typeface="Arial"/>
              <a:ea typeface="Arial"/>
              <a:cs typeface="Arial"/>
              <a:sym typeface="Arial"/>
            </a:endParaRPr>
          </a:p>
        </p:txBody>
      </p:sp>
      <p:cxnSp>
        <p:nvCxnSpPr>
          <p:cNvPr id="422" name="Shape 422"/>
          <p:cNvCxnSpPr/>
          <p:nvPr/>
        </p:nvCxnSpPr>
        <p:spPr>
          <a:xfrm>
            <a:off x="591720" y="6736359"/>
            <a:ext cx="11821363" cy="0"/>
          </a:xfrm>
          <a:prstGeom prst="straightConnector1">
            <a:avLst/>
          </a:prstGeom>
          <a:noFill/>
          <a:ln w="9525" cap="flat" cmpd="sng">
            <a:solidFill>
              <a:srgbClr val="FFFFFF"/>
            </a:solidFill>
            <a:prstDash val="solid"/>
            <a:round/>
            <a:headEnd type="none" w="sm" len="sm"/>
            <a:tailEnd type="none" w="sm" len="sm"/>
          </a:ln>
        </p:spPr>
      </p:cxnSp>
      <p:pic>
        <p:nvPicPr>
          <p:cNvPr id="423" name="Shape 423"/>
          <p:cNvPicPr preferRelativeResize="0"/>
          <p:nvPr/>
        </p:nvPicPr>
        <p:blipFill rotWithShape="1">
          <a:blip r:embed="rId2">
            <a:alphaModFix/>
          </a:blip>
          <a:srcRect/>
          <a:stretch/>
        </p:blipFill>
        <p:spPr>
          <a:xfrm>
            <a:off x="12120228" y="6812366"/>
            <a:ext cx="292584" cy="292076"/>
          </a:xfrm>
          <a:prstGeom prst="rect">
            <a:avLst/>
          </a:prstGeom>
          <a:noFill/>
          <a:ln>
            <a:noFill/>
          </a:ln>
        </p:spPr>
      </p:pic>
      <p:sp>
        <p:nvSpPr>
          <p:cNvPr id="424" name="Shape 424"/>
          <p:cNvSpPr txBox="1">
            <a:spLocks noGrp="1"/>
          </p:cNvSpPr>
          <p:nvPr>
            <p:ph type="title"/>
          </p:nvPr>
        </p:nvSpPr>
        <p:spPr>
          <a:xfrm>
            <a:off x="495928" y="600232"/>
            <a:ext cx="11838716" cy="715827"/>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1400"/>
              <a:buFont typeface="Oswald"/>
              <a:buNone/>
              <a:defRPr sz="32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25" name="Shape 425"/>
          <p:cNvSpPr txBox="1">
            <a:spLocks noGrp="1"/>
          </p:cNvSpPr>
          <p:nvPr>
            <p:ph type="body" idx="1"/>
          </p:nvPr>
        </p:nvSpPr>
        <p:spPr>
          <a:xfrm>
            <a:off x="514119" y="2691442"/>
            <a:ext cx="11820525" cy="3838951"/>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0"/>
              </a:spcBef>
              <a:spcAft>
                <a:spcPts val="0"/>
              </a:spcAft>
              <a:buClr>
                <a:schemeClr val="dk1"/>
              </a:buClr>
              <a:buSzPts val="2800"/>
              <a:buFont typeface="Georgia"/>
              <a:buChar char="‣"/>
              <a:defRPr sz="2800" b="0" i="0" u="none" strike="noStrike" cap="none">
                <a:solidFill>
                  <a:schemeClr val="dk1"/>
                </a:solidFill>
                <a:latin typeface="Georgia"/>
                <a:ea typeface="Georgia"/>
                <a:cs typeface="Georgia"/>
                <a:sym typeface="Georgia"/>
              </a:defRPr>
            </a:lvl1pPr>
            <a:lvl2pPr marL="914400" marR="0" lvl="1" indent="-393700" algn="l" rtl="0">
              <a:lnSpc>
                <a:spcPct val="114000"/>
              </a:lnSpc>
              <a:spcBef>
                <a:spcPts val="1200"/>
              </a:spcBef>
              <a:spcAft>
                <a:spcPts val="0"/>
              </a:spcAft>
              <a:buClr>
                <a:schemeClr val="dk1"/>
              </a:buClr>
              <a:buSzPts val="2600"/>
              <a:buFont typeface="Arial"/>
              <a:buChar char="•"/>
              <a:defRPr sz="2600" b="0" i="0" u="none" strike="noStrike" cap="none">
                <a:solidFill>
                  <a:schemeClr val="dk1"/>
                </a:solidFill>
                <a:latin typeface="Georgia"/>
                <a:ea typeface="Georgia"/>
                <a:cs typeface="Georgia"/>
                <a:sym typeface="Georgia"/>
              </a:defRPr>
            </a:lvl2pPr>
            <a:lvl3pPr marL="1371600" marR="0" lvl="2" indent="-355600" algn="l" rtl="0">
              <a:lnSpc>
                <a:spcPct val="114000"/>
              </a:lnSpc>
              <a:spcBef>
                <a:spcPts val="6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3pPr>
            <a:lvl4pPr marL="1828800" marR="0" lvl="3"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4pPr>
            <a:lvl5pPr marL="2286000" marR="0" lvl="4"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5pPr>
            <a:lvl6pPr marL="2743200" marR="0" lvl="5"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LORS/SHAPES">
  <p:cSld name="COLORS/SHAPES">
    <p:spTree>
      <p:nvGrpSpPr>
        <p:cNvPr id="1" name="Shape 426"/>
        <p:cNvGrpSpPr/>
        <p:nvPr/>
      </p:nvGrpSpPr>
      <p:grpSpPr>
        <a:xfrm>
          <a:off x="0" y="0"/>
          <a:ext cx="0" cy="0"/>
          <a:chOff x="0" y="0"/>
          <a:chExt cx="0" cy="0"/>
        </a:xfrm>
      </p:grpSpPr>
      <p:sp>
        <p:nvSpPr>
          <p:cNvPr id="427" name="Shape 427"/>
          <p:cNvSpPr txBox="1">
            <a:spLocks noGrp="1"/>
          </p:cNvSpPr>
          <p:nvPr>
            <p:ph type="title"/>
          </p:nvPr>
        </p:nvSpPr>
        <p:spPr>
          <a:xfrm>
            <a:off x="455502" y="734830"/>
            <a:ext cx="11957333" cy="652093"/>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400"/>
              <a:buFont typeface="Oswald"/>
              <a:buNone/>
              <a:defRPr sz="32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28" name="Shape 428"/>
          <p:cNvSpPr/>
          <p:nvPr/>
        </p:nvSpPr>
        <p:spPr>
          <a:xfrm>
            <a:off x="671719" y="1536036"/>
            <a:ext cx="1831252" cy="1828073"/>
          </a:xfrm>
          <a:prstGeom prst="rect">
            <a:avLst/>
          </a:prstGeom>
          <a:solidFill>
            <a:srgbClr val="000000"/>
          </a:solid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FFFFFF"/>
              </a:buClr>
              <a:buSzPts val="1417"/>
              <a:buFont typeface="Oswald"/>
              <a:buNone/>
            </a:pPr>
            <a:r>
              <a:rPr lang="en-US" sz="1417" b="1" i="0" u="none" strike="noStrike" cap="none">
                <a:solidFill>
                  <a:srgbClr val="FFFFFF"/>
                </a:solidFill>
                <a:latin typeface="Oswald"/>
                <a:ea typeface="Oswald"/>
                <a:cs typeface="Oswald"/>
                <a:sym typeface="Oswald"/>
              </a:rPr>
              <a:t>BLACK</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417"/>
              <a:buFont typeface="Georgia"/>
              <a:buNone/>
            </a:pPr>
            <a:r>
              <a:rPr lang="en-US" sz="1417" b="0" i="0" u="none" strike="noStrike" cap="none">
                <a:solidFill>
                  <a:srgbClr val="FFFFFF"/>
                </a:solidFill>
                <a:latin typeface="Georgia"/>
                <a:ea typeface="Georgia"/>
                <a:cs typeface="Georgia"/>
                <a:sym typeface="Georgia"/>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276"/>
              <a:buFont typeface="Georgia"/>
              <a:buNone/>
            </a:pPr>
            <a:r>
              <a:rPr lang="en-US" sz="1276" b="0" i="0" u="none" strike="noStrike" cap="none">
                <a:solidFill>
                  <a:srgbClr val="FFFFFF"/>
                </a:solidFill>
                <a:latin typeface="Georgia"/>
                <a:ea typeface="Georgia"/>
                <a:cs typeface="Georgia"/>
                <a:sym typeface="Georgia"/>
              </a:rPr>
              <a:t>CMYK 0/0/0/100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276"/>
              <a:buFont typeface="Georgia"/>
              <a:buNone/>
            </a:pPr>
            <a:r>
              <a:rPr lang="en-US" sz="1276" b="0" i="0" u="none" strike="noStrike" cap="none">
                <a:solidFill>
                  <a:srgbClr val="FFFFFF"/>
                </a:solidFill>
                <a:latin typeface="Georgia"/>
                <a:ea typeface="Georgia"/>
                <a:cs typeface="Georgia"/>
                <a:sym typeface="Georgia"/>
              </a:rPr>
              <a:t>RGB 0/0/0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276"/>
              <a:buFont typeface="Georgia"/>
              <a:buNone/>
            </a:pPr>
            <a:r>
              <a:rPr lang="en-US" sz="1276" b="0" i="0" u="none" strike="noStrike" cap="none">
                <a:solidFill>
                  <a:srgbClr val="FFFFFF"/>
                </a:solidFill>
                <a:latin typeface="Georgia"/>
                <a:ea typeface="Georgia"/>
                <a:cs typeface="Georgia"/>
                <a:sym typeface="Georgia"/>
              </a:rPr>
              <a:t>HEX 000000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276"/>
              <a:buFont typeface="Georgia"/>
              <a:buNone/>
            </a:pPr>
            <a:r>
              <a:rPr lang="en-US" sz="1276" b="0" i="0" u="none" strike="noStrike" cap="none">
                <a:solidFill>
                  <a:srgbClr val="FFFFFF"/>
                </a:solidFill>
                <a:latin typeface="Georgia"/>
                <a:ea typeface="Georgia"/>
                <a:cs typeface="Georgia"/>
                <a:sym typeface="Georgia"/>
              </a:rPr>
              <a:t>PMS Process Black C</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17"/>
              <a:buFont typeface="Arial"/>
              <a:buNone/>
            </a:pPr>
            <a:endParaRPr sz="1417" b="0" i="0" u="none" strike="noStrike" cap="none">
              <a:solidFill>
                <a:srgbClr val="FFFFFF"/>
              </a:solidFill>
              <a:latin typeface="Arial"/>
              <a:ea typeface="Arial"/>
              <a:cs typeface="Arial"/>
              <a:sym typeface="Arial"/>
            </a:endParaRPr>
          </a:p>
        </p:txBody>
      </p:sp>
      <p:sp>
        <p:nvSpPr>
          <p:cNvPr id="429" name="Shape 429"/>
          <p:cNvSpPr/>
          <p:nvPr/>
        </p:nvSpPr>
        <p:spPr>
          <a:xfrm>
            <a:off x="2691986" y="1536036"/>
            <a:ext cx="1831252" cy="1828073"/>
          </a:xfrm>
          <a:prstGeom prst="rect">
            <a:avLst/>
          </a:prstGeom>
          <a:solidFill>
            <a:srgbClr val="FFFFFF"/>
          </a:solid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000000"/>
              </a:buClr>
              <a:buSzPts val="1417"/>
              <a:buFont typeface="Oswald"/>
              <a:buNone/>
            </a:pPr>
            <a:r>
              <a:rPr lang="en-US" sz="1417" b="1" i="0" u="none" strike="noStrike" cap="none">
                <a:solidFill>
                  <a:srgbClr val="000000"/>
                </a:solidFill>
                <a:latin typeface="Oswald"/>
                <a:ea typeface="Oswald"/>
                <a:cs typeface="Oswald"/>
                <a:sym typeface="Oswald"/>
              </a:rPr>
              <a:t>WHITE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17"/>
              <a:buFont typeface="Georgia"/>
              <a:buNone/>
            </a:pPr>
            <a:r>
              <a:rPr lang="en-US" sz="1417" b="0" i="0" u="none" strike="noStrike" cap="none">
                <a:solidFill>
                  <a:srgbClr val="000000"/>
                </a:solidFill>
                <a:latin typeface="Georgia"/>
                <a:ea typeface="Georgia"/>
                <a:cs typeface="Georgia"/>
                <a:sym typeface="Georgia"/>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76"/>
              <a:buFont typeface="Georgia"/>
              <a:buNone/>
            </a:pPr>
            <a:r>
              <a:rPr lang="en-US" sz="1276" b="0" i="0" u="none" strike="noStrike" cap="none">
                <a:solidFill>
                  <a:srgbClr val="000000"/>
                </a:solidFill>
                <a:latin typeface="Georgia"/>
                <a:ea typeface="Georgia"/>
                <a:cs typeface="Georgia"/>
                <a:sym typeface="Georgia"/>
              </a:rPr>
              <a:t>CMYK 0/0/0/0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76"/>
              <a:buFont typeface="Georgia"/>
              <a:buNone/>
            </a:pPr>
            <a:r>
              <a:rPr lang="en-US" sz="1276" b="0" i="0" u="none" strike="noStrike" cap="none">
                <a:solidFill>
                  <a:srgbClr val="000000"/>
                </a:solidFill>
                <a:latin typeface="Georgia"/>
                <a:ea typeface="Georgia"/>
                <a:cs typeface="Georgia"/>
                <a:sym typeface="Georgia"/>
              </a:rPr>
              <a:t>RGB 255/255/255</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76"/>
              <a:buFont typeface="Georgia"/>
              <a:buNone/>
            </a:pPr>
            <a:r>
              <a:rPr lang="en-US" sz="1276" b="0" i="0" u="none" strike="noStrike" cap="none">
                <a:solidFill>
                  <a:srgbClr val="000000"/>
                </a:solidFill>
                <a:latin typeface="Georgia"/>
                <a:ea typeface="Georgia"/>
                <a:cs typeface="Georgia"/>
                <a:sym typeface="Georgia"/>
              </a:rPr>
              <a:t>HEX FFFFFF</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76"/>
              <a:buFont typeface="Georgia"/>
              <a:buNone/>
            </a:pPr>
            <a:r>
              <a:rPr lang="en-US" sz="1276" b="0" i="0" u="none" strike="noStrike" cap="none">
                <a:solidFill>
                  <a:srgbClr val="000000"/>
                </a:solidFill>
                <a:latin typeface="Georgia"/>
                <a:ea typeface="Georgia"/>
                <a:cs typeface="Georgia"/>
                <a:sym typeface="Georgia"/>
              </a:rPr>
              <a:t>PMS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17"/>
              <a:buFont typeface="Arial"/>
              <a:buNone/>
            </a:pPr>
            <a:endParaRPr sz="1417" b="0" i="0" u="none" strike="noStrike" cap="none">
              <a:solidFill>
                <a:srgbClr val="000000"/>
              </a:solidFill>
              <a:latin typeface="Arial"/>
              <a:ea typeface="Arial"/>
              <a:cs typeface="Arial"/>
              <a:sym typeface="Arial"/>
            </a:endParaRPr>
          </a:p>
        </p:txBody>
      </p:sp>
      <p:sp>
        <p:nvSpPr>
          <p:cNvPr id="430" name="Shape 430"/>
          <p:cNvSpPr/>
          <p:nvPr/>
        </p:nvSpPr>
        <p:spPr>
          <a:xfrm>
            <a:off x="4712251" y="1536036"/>
            <a:ext cx="1831252" cy="1828073"/>
          </a:xfrm>
          <a:prstGeom prst="rect">
            <a:avLst/>
          </a:prstGeom>
          <a:solidFill>
            <a:srgbClr val="E51B24"/>
          </a:solid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FFFFFF"/>
              </a:buClr>
              <a:buSzPts val="1417"/>
              <a:buFont typeface="Oswald"/>
              <a:buNone/>
            </a:pPr>
            <a:r>
              <a:rPr lang="en-US" sz="1417" b="1" i="0" u="none" strike="noStrike" cap="none">
                <a:solidFill>
                  <a:srgbClr val="FFFFFF"/>
                </a:solidFill>
                <a:latin typeface="Oswald"/>
                <a:ea typeface="Oswald"/>
                <a:cs typeface="Oswald"/>
                <a:sym typeface="Oswald"/>
              </a:rPr>
              <a:t>RED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417"/>
              <a:buFont typeface="Georgia"/>
              <a:buNone/>
            </a:pPr>
            <a:r>
              <a:rPr lang="en-US" sz="1417" b="0" i="0" u="none" strike="noStrike" cap="none">
                <a:solidFill>
                  <a:srgbClr val="FFFFFF"/>
                </a:solidFill>
                <a:latin typeface="Georgia"/>
                <a:ea typeface="Georgia"/>
                <a:cs typeface="Georgia"/>
                <a:sym typeface="Georgia"/>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276"/>
              <a:buFont typeface="Georgia"/>
              <a:buNone/>
            </a:pPr>
            <a:r>
              <a:rPr lang="en-US" sz="1276" b="0" i="0" u="none" strike="noStrike" cap="none">
                <a:solidFill>
                  <a:srgbClr val="FFFFFF"/>
                </a:solidFill>
                <a:latin typeface="Georgia"/>
                <a:ea typeface="Georgia"/>
                <a:cs typeface="Georgia"/>
                <a:sym typeface="Georgia"/>
              </a:rPr>
              <a:t>CMYK 0/0/0/100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276"/>
              <a:buFont typeface="Georgia"/>
              <a:buNone/>
            </a:pPr>
            <a:r>
              <a:rPr lang="en-US" sz="1276" b="0" i="0" u="none" strike="noStrike" cap="none">
                <a:solidFill>
                  <a:srgbClr val="FFFFFF"/>
                </a:solidFill>
                <a:latin typeface="Georgia"/>
                <a:ea typeface="Georgia"/>
                <a:cs typeface="Georgia"/>
                <a:sym typeface="Georgia"/>
              </a:rPr>
              <a:t>RGB 0/0/0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276"/>
              <a:buFont typeface="Georgia"/>
              <a:buNone/>
            </a:pPr>
            <a:r>
              <a:rPr lang="en-US" sz="1276" b="0" i="0" u="none" strike="noStrike" cap="none">
                <a:solidFill>
                  <a:srgbClr val="FFFFFF"/>
                </a:solidFill>
                <a:latin typeface="Georgia"/>
                <a:ea typeface="Georgia"/>
                <a:cs typeface="Georgia"/>
                <a:sym typeface="Georgia"/>
              </a:rPr>
              <a:t>HEX 000000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276"/>
              <a:buFont typeface="Georgia"/>
              <a:buNone/>
            </a:pPr>
            <a:r>
              <a:rPr lang="en-US" sz="1276" b="0" i="0" u="none" strike="noStrike" cap="none">
                <a:solidFill>
                  <a:srgbClr val="FFFFFF"/>
                </a:solidFill>
                <a:latin typeface="Georgia"/>
                <a:ea typeface="Georgia"/>
                <a:cs typeface="Georgia"/>
                <a:sym typeface="Georgia"/>
              </a:rPr>
              <a:t>PMS Process Black C</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17"/>
              <a:buFont typeface="Arial"/>
              <a:buNone/>
            </a:pPr>
            <a:endParaRPr sz="1417" b="0" i="0" u="none" strike="noStrike" cap="none">
              <a:solidFill>
                <a:srgbClr val="FFFFFF"/>
              </a:solidFill>
              <a:latin typeface="Arial"/>
              <a:ea typeface="Arial"/>
              <a:cs typeface="Arial"/>
              <a:sym typeface="Arial"/>
            </a:endParaRPr>
          </a:p>
        </p:txBody>
      </p:sp>
      <p:sp>
        <p:nvSpPr>
          <p:cNvPr id="431" name="Shape 431"/>
          <p:cNvSpPr/>
          <p:nvPr/>
        </p:nvSpPr>
        <p:spPr>
          <a:xfrm>
            <a:off x="671717" y="3511937"/>
            <a:ext cx="1426347" cy="1423870"/>
          </a:xfrm>
          <a:prstGeom prst="rect">
            <a:avLst/>
          </a:prstGeom>
          <a:solidFill>
            <a:srgbClr val="FFDB00"/>
          </a:solid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000000"/>
              </a:buClr>
              <a:buSzPts val="1417"/>
              <a:buFont typeface="Oswald"/>
              <a:buNone/>
            </a:pPr>
            <a:r>
              <a:rPr lang="en-US" sz="1417" b="1" i="0" u="none" strike="noStrike" cap="none">
                <a:solidFill>
                  <a:srgbClr val="000000"/>
                </a:solidFill>
                <a:latin typeface="Oswald"/>
                <a:ea typeface="Oswald"/>
                <a:cs typeface="Oswald"/>
                <a:sym typeface="Oswald"/>
              </a:rPr>
              <a:t>YELLOW</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CMYK 0/0/0/100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RGB 0/0/0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HEX 000000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PMS Process Black C</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17"/>
              <a:buFont typeface="Arial"/>
              <a:buNone/>
            </a:pPr>
            <a:endParaRPr sz="1417" b="0" i="0" u="none" strike="noStrike" cap="none">
              <a:solidFill>
                <a:srgbClr val="000000"/>
              </a:solidFill>
              <a:latin typeface="Arial"/>
              <a:ea typeface="Arial"/>
              <a:cs typeface="Arial"/>
              <a:sym typeface="Arial"/>
            </a:endParaRPr>
          </a:p>
        </p:txBody>
      </p:sp>
      <p:sp>
        <p:nvSpPr>
          <p:cNvPr id="432" name="Shape 432"/>
          <p:cNvSpPr/>
          <p:nvPr/>
        </p:nvSpPr>
        <p:spPr>
          <a:xfrm>
            <a:off x="2270208" y="3511937"/>
            <a:ext cx="1426347" cy="1423870"/>
          </a:xfrm>
          <a:prstGeom prst="rect">
            <a:avLst/>
          </a:prstGeom>
          <a:solidFill>
            <a:srgbClr val="85E8DA"/>
          </a:solid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000000"/>
              </a:buClr>
              <a:buSzPts val="1417"/>
              <a:buFont typeface="Oswald"/>
              <a:buNone/>
            </a:pPr>
            <a:r>
              <a:rPr lang="en-US" sz="1417" b="1" i="0" u="none" strike="noStrike" cap="none">
                <a:solidFill>
                  <a:srgbClr val="000000"/>
                </a:solidFill>
                <a:latin typeface="Oswald"/>
                <a:ea typeface="Oswald"/>
                <a:cs typeface="Oswald"/>
                <a:sym typeface="Oswald"/>
              </a:rPr>
              <a:t>MINT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CMYK 0/0/0/100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RGB 0/0/0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HEX 85e8da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PMS Process Black C</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17"/>
              <a:buFont typeface="Arial"/>
              <a:buNone/>
            </a:pPr>
            <a:endParaRPr sz="1417" b="0" i="0" u="none" strike="noStrike" cap="none">
              <a:solidFill>
                <a:srgbClr val="000000"/>
              </a:solidFill>
              <a:latin typeface="Arial"/>
              <a:ea typeface="Arial"/>
              <a:cs typeface="Arial"/>
              <a:sym typeface="Arial"/>
            </a:endParaRPr>
          </a:p>
        </p:txBody>
      </p:sp>
      <p:sp>
        <p:nvSpPr>
          <p:cNvPr id="433" name="Shape 433"/>
          <p:cNvSpPr/>
          <p:nvPr/>
        </p:nvSpPr>
        <p:spPr>
          <a:xfrm>
            <a:off x="3868695" y="3511937"/>
            <a:ext cx="1426347" cy="1423870"/>
          </a:xfrm>
          <a:prstGeom prst="rect">
            <a:avLst/>
          </a:prstGeom>
          <a:solidFill>
            <a:srgbClr val="1ECAC7"/>
          </a:solid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000000"/>
              </a:buClr>
              <a:buSzPts val="1417"/>
              <a:buFont typeface="Oswald"/>
              <a:buNone/>
            </a:pPr>
            <a:r>
              <a:rPr lang="en-US" sz="1417" b="1" i="0" u="none" strike="noStrike" cap="none">
                <a:solidFill>
                  <a:srgbClr val="000000"/>
                </a:solidFill>
                <a:latin typeface="Oswald"/>
                <a:ea typeface="Oswald"/>
                <a:cs typeface="Oswald"/>
                <a:sym typeface="Oswald"/>
              </a:rPr>
              <a:t>TEAL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CMYK 0/0/0/100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RGB 0/0/0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HEX 1ecac7</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PMS Process Black C</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17"/>
              <a:buFont typeface="Arial"/>
              <a:buNone/>
            </a:pPr>
            <a:endParaRPr sz="1417" b="0" i="0" u="none" strike="noStrike" cap="none">
              <a:solidFill>
                <a:srgbClr val="000000"/>
              </a:solidFill>
              <a:latin typeface="Arial"/>
              <a:ea typeface="Arial"/>
              <a:cs typeface="Arial"/>
              <a:sym typeface="Arial"/>
            </a:endParaRPr>
          </a:p>
        </p:txBody>
      </p:sp>
      <p:sp>
        <p:nvSpPr>
          <p:cNvPr id="434" name="Shape 434"/>
          <p:cNvSpPr/>
          <p:nvPr/>
        </p:nvSpPr>
        <p:spPr>
          <a:xfrm>
            <a:off x="671734" y="5106994"/>
            <a:ext cx="1426347" cy="1423870"/>
          </a:xfrm>
          <a:prstGeom prst="rect">
            <a:avLst/>
          </a:prstGeom>
          <a:solidFill>
            <a:srgbClr val="FFAEC2"/>
          </a:solid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000000"/>
              </a:buClr>
              <a:buSzPts val="1417"/>
              <a:buFont typeface="Oswald"/>
              <a:buNone/>
            </a:pPr>
            <a:r>
              <a:rPr lang="en-US" sz="1417" b="1" i="0" u="none" strike="noStrike" cap="none">
                <a:solidFill>
                  <a:srgbClr val="000000"/>
                </a:solidFill>
                <a:latin typeface="Oswald"/>
                <a:ea typeface="Oswald"/>
                <a:cs typeface="Oswald"/>
                <a:sym typeface="Oswald"/>
              </a:rPr>
              <a:t>PINK</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CMYK 0/0/0/100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RGB 0/0/0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HEX ffaec2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PMS Process Black C</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17"/>
              <a:buFont typeface="Arial"/>
              <a:buNone/>
            </a:pPr>
            <a:endParaRPr sz="1417" b="0" i="0" u="none" strike="noStrike" cap="none">
              <a:solidFill>
                <a:srgbClr val="000000"/>
              </a:solidFill>
              <a:latin typeface="Arial"/>
              <a:ea typeface="Arial"/>
              <a:cs typeface="Arial"/>
              <a:sym typeface="Arial"/>
            </a:endParaRPr>
          </a:p>
        </p:txBody>
      </p:sp>
      <p:sp>
        <p:nvSpPr>
          <p:cNvPr id="435" name="Shape 435"/>
          <p:cNvSpPr/>
          <p:nvPr/>
        </p:nvSpPr>
        <p:spPr>
          <a:xfrm>
            <a:off x="2270225" y="5106994"/>
            <a:ext cx="1426347" cy="1423870"/>
          </a:xfrm>
          <a:prstGeom prst="rect">
            <a:avLst/>
          </a:prstGeom>
          <a:solidFill>
            <a:srgbClr val="EAEAEA"/>
          </a:solid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000000"/>
              </a:buClr>
              <a:buSzPts val="1417"/>
              <a:buFont typeface="Oswald"/>
              <a:buNone/>
            </a:pPr>
            <a:r>
              <a:rPr lang="en-US" sz="1417" b="1" i="0" u="none" strike="noStrike" cap="none">
                <a:solidFill>
                  <a:srgbClr val="000000"/>
                </a:solidFill>
                <a:latin typeface="Oswald"/>
                <a:ea typeface="Oswald"/>
                <a:cs typeface="Oswald"/>
                <a:sym typeface="Oswald"/>
              </a:rPr>
              <a:t>LIGHT GREY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CMYK 0/0/0/100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RGB 0/0/0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HEX eaeaea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92"/>
              <a:buFont typeface="Georgia"/>
              <a:buNone/>
            </a:pPr>
            <a:r>
              <a:rPr lang="en-US" sz="992" b="0" i="0" u="none" strike="noStrike" cap="none">
                <a:solidFill>
                  <a:srgbClr val="000000"/>
                </a:solidFill>
                <a:latin typeface="Georgia"/>
                <a:ea typeface="Georgia"/>
                <a:cs typeface="Georgia"/>
                <a:sym typeface="Georgia"/>
              </a:rPr>
              <a:t>PMS Process Black C</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17"/>
              <a:buFont typeface="Arial"/>
              <a:buNone/>
            </a:pPr>
            <a:endParaRPr sz="1417" b="0" i="0" u="none" strike="noStrike" cap="none">
              <a:solidFill>
                <a:srgbClr val="000000"/>
              </a:solidFill>
              <a:latin typeface="Arial"/>
              <a:ea typeface="Arial"/>
              <a:cs typeface="Arial"/>
              <a:sym typeface="Arial"/>
            </a:endParaRPr>
          </a:p>
        </p:txBody>
      </p:sp>
      <p:sp>
        <p:nvSpPr>
          <p:cNvPr id="436" name="Shape 436"/>
          <p:cNvSpPr/>
          <p:nvPr/>
        </p:nvSpPr>
        <p:spPr>
          <a:xfrm>
            <a:off x="5467184" y="3511937"/>
            <a:ext cx="1426347" cy="1423870"/>
          </a:xfrm>
          <a:prstGeom prst="rect">
            <a:avLst/>
          </a:prstGeom>
          <a:solidFill>
            <a:srgbClr val="7A1743"/>
          </a:solid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FFFFFF"/>
              </a:buClr>
              <a:buSzPts val="1417"/>
              <a:buFont typeface="Oswald"/>
              <a:buNone/>
            </a:pPr>
            <a:r>
              <a:rPr lang="en-US" sz="1417" b="1" i="0" u="none" strike="noStrike" cap="none">
                <a:solidFill>
                  <a:srgbClr val="FFFFFF"/>
                </a:solidFill>
                <a:latin typeface="Oswald"/>
                <a:ea typeface="Oswald"/>
                <a:cs typeface="Oswald"/>
                <a:sym typeface="Oswald"/>
              </a:rPr>
              <a:t>BURGUNDY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992"/>
              <a:buFont typeface="Georgia"/>
              <a:buNone/>
            </a:pPr>
            <a:r>
              <a:rPr lang="en-US" sz="992" b="0" i="0" u="none" strike="noStrike" cap="none">
                <a:solidFill>
                  <a:srgbClr val="FFFFFF"/>
                </a:solidFill>
                <a:latin typeface="Georgia"/>
                <a:ea typeface="Georgia"/>
                <a:cs typeface="Georgia"/>
                <a:sym typeface="Georgia"/>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992"/>
              <a:buFont typeface="Georgia"/>
              <a:buNone/>
            </a:pPr>
            <a:r>
              <a:rPr lang="en-US" sz="992" b="0" i="0" u="none" strike="noStrike" cap="none">
                <a:solidFill>
                  <a:srgbClr val="FFFFFF"/>
                </a:solidFill>
                <a:latin typeface="Georgia"/>
                <a:ea typeface="Georgia"/>
                <a:cs typeface="Georgia"/>
                <a:sym typeface="Georgia"/>
              </a:rPr>
              <a:t>CMYK 0/0/0/100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992"/>
              <a:buFont typeface="Georgia"/>
              <a:buNone/>
            </a:pPr>
            <a:r>
              <a:rPr lang="en-US" sz="992" b="0" i="0" u="none" strike="noStrike" cap="none">
                <a:solidFill>
                  <a:srgbClr val="FFFFFF"/>
                </a:solidFill>
                <a:latin typeface="Georgia"/>
                <a:ea typeface="Georgia"/>
                <a:cs typeface="Georgia"/>
                <a:sym typeface="Georgia"/>
              </a:rPr>
              <a:t>RGB 0/0/0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992"/>
              <a:buFont typeface="Georgia"/>
              <a:buNone/>
            </a:pPr>
            <a:r>
              <a:rPr lang="en-US" sz="992" b="0" i="0" u="none" strike="noStrike" cap="none">
                <a:solidFill>
                  <a:srgbClr val="FFFFFF"/>
                </a:solidFill>
                <a:latin typeface="Georgia"/>
                <a:ea typeface="Georgia"/>
                <a:cs typeface="Georgia"/>
                <a:sym typeface="Georgia"/>
              </a:rPr>
              <a:t>HEX 7a1743</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992"/>
              <a:buFont typeface="Georgia"/>
              <a:buNone/>
            </a:pPr>
            <a:r>
              <a:rPr lang="en-US" sz="992" b="0" i="0" u="none" strike="noStrike" cap="none">
                <a:solidFill>
                  <a:srgbClr val="FFFFFF"/>
                </a:solidFill>
                <a:latin typeface="Georgia"/>
                <a:ea typeface="Georgia"/>
                <a:cs typeface="Georgia"/>
                <a:sym typeface="Georgia"/>
              </a:rPr>
              <a:t>PMS Process Black C</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17"/>
              <a:buFont typeface="Arial"/>
              <a:buNone/>
            </a:pPr>
            <a:endParaRPr sz="1417" b="0" i="0" u="none" strike="noStrike" cap="none">
              <a:solidFill>
                <a:srgbClr val="FFFFFF"/>
              </a:solidFill>
              <a:latin typeface="Arial"/>
              <a:ea typeface="Arial"/>
              <a:cs typeface="Arial"/>
              <a:sym typeface="Arial"/>
            </a:endParaRPr>
          </a:p>
        </p:txBody>
      </p:sp>
      <p:sp>
        <p:nvSpPr>
          <p:cNvPr id="437" name="Shape 437"/>
          <p:cNvSpPr/>
          <p:nvPr/>
        </p:nvSpPr>
        <p:spPr>
          <a:xfrm>
            <a:off x="3868712" y="5106994"/>
            <a:ext cx="1426347" cy="1423870"/>
          </a:xfrm>
          <a:prstGeom prst="rect">
            <a:avLst/>
          </a:prstGeom>
          <a:solidFill>
            <a:srgbClr val="333333"/>
          </a:solid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FFFFFF"/>
              </a:buClr>
              <a:buSzPts val="1417"/>
              <a:buFont typeface="Oswald"/>
              <a:buNone/>
            </a:pPr>
            <a:r>
              <a:rPr lang="en-US" sz="1417" b="1" i="0" u="none" strike="noStrike" cap="none">
                <a:solidFill>
                  <a:srgbClr val="FFFFFF"/>
                </a:solidFill>
                <a:latin typeface="Oswald"/>
                <a:ea typeface="Oswald"/>
                <a:cs typeface="Oswald"/>
                <a:sym typeface="Oswald"/>
              </a:rPr>
              <a:t>DARK GREY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992"/>
              <a:buFont typeface="Georgia"/>
              <a:buNone/>
            </a:pPr>
            <a:r>
              <a:rPr lang="en-US" sz="992" b="0" i="0" u="none" strike="noStrike" cap="none">
                <a:solidFill>
                  <a:srgbClr val="FFFFFF"/>
                </a:solidFill>
                <a:latin typeface="Georgia"/>
                <a:ea typeface="Georgia"/>
                <a:cs typeface="Georgia"/>
                <a:sym typeface="Georgia"/>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992"/>
              <a:buFont typeface="Georgia"/>
              <a:buNone/>
            </a:pPr>
            <a:r>
              <a:rPr lang="en-US" sz="992" b="0" i="0" u="none" strike="noStrike" cap="none">
                <a:solidFill>
                  <a:srgbClr val="FFFFFF"/>
                </a:solidFill>
                <a:latin typeface="Georgia"/>
                <a:ea typeface="Georgia"/>
                <a:cs typeface="Georgia"/>
                <a:sym typeface="Georgia"/>
              </a:rPr>
              <a:t>CMYK 0/0/0/100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992"/>
              <a:buFont typeface="Georgia"/>
              <a:buNone/>
            </a:pPr>
            <a:r>
              <a:rPr lang="en-US" sz="992" b="0" i="0" u="none" strike="noStrike" cap="none">
                <a:solidFill>
                  <a:srgbClr val="FFFFFF"/>
                </a:solidFill>
                <a:latin typeface="Georgia"/>
                <a:ea typeface="Georgia"/>
                <a:cs typeface="Georgia"/>
                <a:sym typeface="Georgia"/>
              </a:rPr>
              <a:t>RGB 0/0/0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992"/>
              <a:buFont typeface="Georgia"/>
              <a:buNone/>
            </a:pPr>
            <a:r>
              <a:rPr lang="en-US" sz="992" b="0" i="0" u="none" strike="noStrike" cap="none">
                <a:solidFill>
                  <a:srgbClr val="FFFFFF"/>
                </a:solidFill>
                <a:latin typeface="Georgia"/>
                <a:ea typeface="Georgia"/>
                <a:cs typeface="Georgia"/>
                <a:sym typeface="Georgia"/>
              </a:rPr>
              <a:t>HEX 333333</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992"/>
              <a:buFont typeface="Georgia"/>
              <a:buNone/>
            </a:pPr>
            <a:r>
              <a:rPr lang="en-US" sz="992" b="0" i="0" u="none" strike="noStrike" cap="none">
                <a:solidFill>
                  <a:srgbClr val="FFFFFF"/>
                </a:solidFill>
                <a:latin typeface="Georgia"/>
                <a:ea typeface="Georgia"/>
                <a:cs typeface="Georgia"/>
                <a:sym typeface="Georgia"/>
              </a:rPr>
              <a:t>PMS Process Black C</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17"/>
              <a:buFont typeface="Arial"/>
              <a:buNone/>
            </a:pPr>
            <a:endParaRPr sz="1417" b="0" i="0" u="none" strike="noStrike" cap="none">
              <a:solidFill>
                <a:srgbClr val="FFFFFF"/>
              </a:solidFill>
              <a:latin typeface="Arial"/>
              <a:ea typeface="Arial"/>
              <a:cs typeface="Arial"/>
              <a:sym typeface="Arial"/>
            </a:endParaRPr>
          </a:p>
        </p:txBody>
      </p:sp>
      <p:grpSp>
        <p:nvGrpSpPr>
          <p:cNvPr id="438" name="Shape 438"/>
          <p:cNvGrpSpPr/>
          <p:nvPr/>
        </p:nvGrpSpPr>
        <p:grpSpPr>
          <a:xfrm>
            <a:off x="8809425" y="1644222"/>
            <a:ext cx="2616384" cy="2712599"/>
            <a:chOff x="1020750" y="2355030"/>
            <a:chExt cx="1839645" cy="1910613"/>
          </a:xfrm>
        </p:grpSpPr>
        <p:sp>
          <p:nvSpPr>
            <p:cNvPr id="439" name="Shape 439"/>
            <p:cNvSpPr/>
            <p:nvPr/>
          </p:nvSpPr>
          <p:spPr>
            <a:xfrm>
              <a:off x="1020750" y="2355030"/>
              <a:ext cx="1822500" cy="1902000"/>
            </a:xfrm>
            <a:prstGeom prst="rect">
              <a:avLst/>
            </a:prstGeom>
            <a:solidFill>
              <a:srgbClr val="FFDB00"/>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85"/>
                <a:buFont typeface="Oswald"/>
                <a:buNone/>
              </a:pPr>
              <a:r>
                <a:rPr lang="en-US" sz="1985" b="1" i="0" u="none" strike="noStrike" cap="none">
                  <a:solidFill>
                    <a:srgbClr val="000000"/>
                  </a:solidFill>
                  <a:latin typeface="Oswald"/>
                  <a:ea typeface="Oswald"/>
                  <a:cs typeface="Oswald"/>
                  <a:sym typeface="Oswald"/>
                </a:rPr>
                <a:t>INSERT TERM</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851"/>
                <a:buFont typeface="Arial"/>
                <a:buNone/>
              </a:pPr>
              <a:endParaRPr sz="851" b="0" i="0" u="none" strike="noStrike" cap="none">
                <a:solidFill>
                  <a:srgbClr val="000000"/>
                </a:solidFill>
                <a:latin typeface="Georgia"/>
                <a:ea typeface="Georgia"/>
                <a:cs typeface="Georgia"/>
                <a:sym typeface="Georgia"/>
              </a:endParaRPr>
            </a:p>
            <a:p>
              <a:pPr marL="0" marR="0" lvl="0" indent="0" algn="l" rtl="0">
                <a:lnSpc>
                  <a:spcPct val="115000"/>
                </a:lnSpc>
                <a:spcBef>
                  <a:spcPts val="0"/>
                </a:spcBef>
                <a:spcAft>
                  <a:spcPts val="0"/>
                </a:spcAft>
                <a:buClr>
                  <a:srgbClr val="000000"/>
                </a:buClr>
                <a:buSzPts val="1985"/>
                <a:buFont typeface="Arial"/>
                <a:buNone/>
              </a:pPr>
              <a:r>
                <a:rPr lang="en-US" sz="1985" b="0" i="0" u="none" strike="noStrike" cap="none">
                  <a:solidFill>
                    <a:srgbClr val="000000"/>
                  </a:solidFill>
                  <a:latin typeface="Georgia"/>
                  <a:ea typeface="Georgia"/>
                  <a:cs typeface="Georgia"/>
                  <a:sym typeface="Georgia"/>
                </a:rPr>
                <a:t>Ipsum dolor sit amet...</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985"/>
                <a:buFont typeface="Arial"/>
                <a:buNone/>
              </a:pPr>
              <a:endParaRPr sz="1985" b="0" i="0" u="none" strike="noStrike" cap="none">
                <a:solidFill>
                  <a:srgbClr val="000000"/>
                </a:solidFill>
                <a:latin typeface="Georgia"/>
                <a:ea typeface="Georgia"/>
                <a:cs typeface="Georgia"/>
                <a:sym typeface="Georgia"/>
              </a:endParaRPr>
            </a:p>
          </p:txBody>
        </p:sp>
        <p:grpSp>
          <p:nvGrpSpPr>
            <p:cNvPr id="440" name="Shape 440"/>
            <p:cNvGrpSpPr/>
            <p:nvPr/>
          </p:nvGrpSpPr>
          <p:grpSpPr>
            <a:xfrm>
              <a:off x="2584713" y="3989961"/>
              <a:ext cx="275682" cy="275682"/>
              <a:chOff x="2893512" y="3993856"/>
              <a:chExt cx="275682" cy="275682"/>
            </a:xfrm>
          </p:grpSpPr>
          <p:sp>
            <p:nvSpPr>
              <p:cNvPr id="441" name="Shape 441"/>
              <p:cNvSpPr/>
              <p:nvPr/>
            </p:nvSpPr>
            <p:spPr>
              <a:xfrm rot="-5400000">
                <a:off x="2893512" y="3999838"/>
                <a:ext cx="269700" cy="269700"/>
              </a:xfrm>
              <a:prstGeom prst="rtTriangl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985"/>
                  <a:buFont typeface="Arial"/>
                  <a:buNone/>
                </a:pPr>
                <a:endParaRPr sz="1985" b="0" i="0" u="none" strike="noStrike" cap="none">
                  <a:solidFill>
                    <a:srgbClr val="000000"/>
                  </a:solidFill>
                  <a:latin typeface="Arial"/>
                  <a:ea typeface="Arial"/>
                  <a:cs typeface="Arial"/>
                  <a:sym typeface="Arial"/>
                </a:endParaRPr>
              </a:p>
            </p:txBody>
          </p:sp>
          <p:sp>
            <p:nvSpPr>
              <p:cNvPr id="442" name="Shape 442"/>
              <p:cNvSpPr/>
              <p:nvPr/>
            </p:nvSpPr>
            <p:spPr>
              <a:xfrm rot="5400000">
                <a:off x="2899494" y="3993856"/>
                <a:ext cx="269700" cy="269700"/>
              </a:xfrm>
              <a:prstGeom prst="rtTriangle">
                <a:avLst/>
              </a:prstGeom>
              <a:solidFill>
                <a:srgbClr val="FFFFFF">
                  <a:alpha val="5019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985"/>
                  <a:buFont typeface="Arial"/>
                  <a:buNone/>
                </a:pPr>
                <a:endParaRPr sz="1985" b="0" i="0" u="none" strike="noStrike" cap="none">
                  <a:solidFill>
                    <a:srgbClr val="000000"/>
                  </a:solidFill>
                  <a:latin typeface="Arial"/>
                  <a:ea typeface="Arial"/>
                  <a:cs typeface="Arial"/>
                  <a:sym typeface="Arial"/>
                </a:endParaRPr>
              </a:p>
            </p:txBody>
          </p:sp>
        </p:grpSp>
      </p:grpSp>
      <p:grpSp>
        <p:nvGrpSpPr>
          <p:cNvPr id="443" name="Shape 443"/>
          <p:cNvGrpSpPr/>
          <p:nvPr/>
        </p:nvGrpSpPr>
        <p:grpSpPr>
          <a:xfrm>
            <a:off x="8379379" y="4483548"/>
            <a:ext cx="3476480" cy="2155504"/>
            <a:chOff x="5540475" y="1141525"/>
            <a:chExt cx="2444400" cy="1518224"/>
          </a:xfrm>
        </p:grpSpPr>
        <p:sp>
          <p:nvSpPr>
            <p:cNvPr id="444" name="Shape 444"/>
            <p:cNvSpPr/>
            <p:nvPr/>
          </p:nvSpPr>
          <p:spPr>
            <a:xfrm>
              <a:off x="5540475" y="1141525"/>
              <a:ext cx="2444400" cy="1324199"/>
            </a:xfrm>
            <a:prstGeom prst="roundRect">
              <a:avLst>
                <a:gd name="adj" fmla="val 16667"/>
              </a:avLst>
            </a:prstGeom>
            <a:solidFill>
              <a:srgbClr val="E51B24"/>
            </a:solid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FFFFFF"/>
                </a:buClr>
                <a:buSzPts val="1702"/>
                <a:buFont typeface="Georgia"/>
                <a:buNone/>
              </a:pPr>
              <a:r>
                <a:rPr lang="en-US" sz="1702" b="0" i="0" u="none" strike="noStrike" cap="none">
                  <a:solidFill>
                    <a:srgbClr val="FFFFFF"/>
                  </a:solidFill>
                  <a:latin typeface="Georgia"/>
                  <a:ea typeface="Georgia"/>
                  <a:cs typeface="Georgia"/>
                  <a:sym typeface="Georgia"/>
                </a:rPr>
                <a:t>Ipsum dolor sit amet...</a:t>
              </a:r>
              <a:endParaRPr sz="1400" b="0" i="0" u="none" strike="noStrike" cap="none">
                <a:solidFill>
                  <a:srgbClr val="000000"/>
                </a:solidFill>
                <a:latin typeface="Arial"/>
                <a:ea typeface="Arial"/>
                <a:cs typeface="Arial"/>
                <a:sym typeface="Arial"/>
              </a:endParaRPr>
            </a:p>
          </p:txBody>
        </p:sp>
        <p:sp>
          <p:nvSpPr>
            <p:cNvPr id="445" name="Shape 445"/>
            <p:cNvSpPr/>
            <p:nvPr/>
          </p:nvSpPr>
          <p:spPr>
            <a:xfrm rot="10800000">
              <a:off x="6647474" y="2390950"/>
              <a:ext cx="230400" cy="268799"/>
            </a:xfrm>
            <a:prstGeom prst="triangle">
              <a:avLst>
                <a:gd name="adj" fmla="val 50000"/>
              </a:avLst>
            </a:prstGeom>
            <a:solidFill>
              <a:srgbClr val="E51B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985"/>
                <a:buFont typeface="Arial"/>
                <a:buNone/>
              </a:pPr>
              <a:endParaRPr sz="1985"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llouts">
  <p:cSld name="Callouts">
    <p:spTree>
      <p:nvGrpSpPr>
        <p:cNvPr id="1" name="Shape 446"/>
        <p:cNvGrpSpPr/>
        <p:nvPr/>
      </p:nvGrpSpPr>
      <p:grpSpPr>
        <a:xfrm>
          <a:off x="0" y="0"/>
          <a:ext cx="0" cy="0"/>
          <a:chOff x="0" y="0"/>
          <a:chExt cx="0" cy="0"/>
        </a:xfrm>
      </p:grpSpPr>
      <p:cxnSp>
        <p:nvCxnSpPr>
          <p:cNvPr id="447" name="Shape 447"/>
          <p:cNvCxnSpPr/>
          <p:nvPr/>
        </p:nvCxnSpPr>
        <p:spPr>
          <a:xfrm>
            <a:off x="635003" y="635003"/>
            <a:ext cx="11734800" cy="11"/>
          </a:xfrm>
          <a:prstGeom prst="straightConnector1">
            <a:avLst/>
          </a:prstGeom>
          <a:noFill/>
          <a:ln>
            <a:noFill/>
          </a:ln>
        </p:spPr>
      </p:cxnSp>
      <p:cxnSp>
        <p:nvCxnSpPr>
          <p:cNvPr id="448" name="Shape 448"/>
          <p:cNvCxnSpPr/>
          <p:nvPr/>
        </p:nvCxnSpPr>
        <p:spPr>
          <a:xfrm>
            <a:off x="635003" y="1219203"/>
            <a:ext cx="11734800" cy="11"/>
          </a:xfrm>
          <a:prstGeom prst="straightConnector1">
            <a:avLst/>
          </a:prstGeom>
          <a:noFill/>
          <a:ln>
            <a:noFill/>
          </a:ln>
        </p:spPr>
      </p:cxnSp>
      <p:grpSp>
        <p:nvGrpSpPr>
          <p:cNvPr id="449" name="Shape 449"/>
          <p:cNvGrpSpPr/>
          <p:nvPr/>
        </p:nvGrpSpPr>
        <p:grpSpPr>
          <a:xfrm>
            <a:off x="635006" y="1828805"/>
            <a:ext cx="1269661" cy="1269661"/>
            <a:chOff x="0" y="0"/>
            <a:chExt cx="1269661" cy="1269661"/>
          </a:xfrm>
        </p:grpSpPr>
        <p:pic>
          <p:nvPicPr>
            <p:cNvPr id="450" name="Shape 450"/>
            <p:cNvPicPr preferRelativeResize="0"/>
            <p:nvPr/>
          </p:nvPicPr>
          <p:blipFill rotWithShape="1">
            <a:blip r:embed="rId2">
              <a:alphaModFix/>
            </a:blip>
            <a:srcRect/>
            <a:stretch/>
          </p:blipFill>
          <p:spPr>
            <a:xfrm>
              <a:off x="0" y="0"/>
              <a:ext cx="1269661" cy="1269661"/>
            </a:xfrm>
            <a:prstGeom prst="rect">
              <a:avLst/>
            </a:prstGeom>
            <a:noFill/>
            <a:ln>
              <a:noFill/>
            </a:ln>
          </p:spPr>
        </p:pic>
        <p:sp>
          <p:nvSpPr>
            <p:cNvPr id="451" name="Shape 451"/>
            <p:cNvSpPr/>
            <p:nvPr/>
          </p:nvSpPr>
          <p:spPr>
            <a:xfrm>
              <a:off x="88900" y="335279"/>
              <a:ext cx="1079499" cy="675642"/>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000000"/>
                </a:buClr>
                <a:buSzPts val="1794"/>
                <a:buFont typeface="Arial"/>
                <a:buNone/>
              </a:pPr>
              <a:r>
                <a:rPr lang="en-US" sz="1794" b="1" i="0" u="none" strike="noStrike" cap="none">
                  <a:solidFill>
                    <a:srgbClr val="000000"/>
                  </a:solidFill>
                  <a:latin typeface="Arial"/>
                  <a:ea typeface="Arial"/>
                  <a:cs typeface="Arial"/>
                  <a:sym typeface="Arial"/>
                </a:rPr>
                <a:t>INSERT STICKER</a:t>
              </a:r>
              <a:br>
                <a:rPr lang="en-US" sz="1794" b="1" i="0" u="none" strike="noStrike" cap="none">
                  <a:solidFill>
                    <a:srgbClr val="000000"/>
                  </a:solidFill>
                  <a:latin typeface="Arial"/>
                  <a:ea typeface="Arial"/>
                  <a:cs typeface="Arial"/>
                  <a:sym typeface="Arial"/>
                </a:rPr>
              </a:br>
              <a:r>
                <a:rPr lang="en-US" sz="1794" b="1" i="0" u="none" strike="noStrike" cap="none">
                  <a:solidFill>
                    <a:srgbClr val="000000"/>
                  </a:solidFill>
                  <a:latin typeface="Arial"/>
                  <a:ea typeface="Arial"/>
                  <a:cs typeface="Arial"/>
                  <a:sym typeface="Arial"/>
                </a:rPr>
                <a:t>TEXT</a:t>
              </a:r>
              <a:endParaRPr sz="1400" b="0" i="0" u="none" strike="noStrike" cap="none">
                <a:solidFill>
                  <a:srgbClr val="000000"/>
                </a:solidFill>
                <a:latin typeface="Arial"/>
                <a:ea typeface="Arial"/>
                <a:cs typeface="Arial"/>
                <a:sym typeface="Arial"/>
              </a:endParaRPr>
            </a:p>
          </p:txBody>
        </p:sp>
      </p:grpSp>
      <p:grpSp>
        <p:nvGrpSpPr>
          <p:cNvPr id="452" name="Shape 452"/>
          <p:cNvGrpSpPr/>
          <p:nvPr/>
        </p:nvGrpSpPr>
        <p:grpSpPr>
          <a:xfrm>
            <a:off x="2159005" y="1828805"/>
            <a:ext cx="1269661" cy="1269661"/>
            <a:chOff x="0" y="0"/>
            <a:chExt cx="1269661" cy="1269661"/>
          </a:xfrm>
        </p:grpSpPr>
        <p:pic>
          <p:nvPicPr>
            <p:cNvPr id="453" name="Shape 453"/>
            <p:cNvPicPr preferRelativeResize="0"/>
            <p:nvPr/>
          </p:nvPicPr>
          <p:blipFill rotWithShape="1">
            <a:blip r:embed="rId3">
              <a:alphaModFix/>
            </a:blip>
            <a:srcRect/>
            <a:stretch/>
          </p:blipFill>
          <p:spPr>
            <a:xfrm>
              <a:off x="0" y="0"/>
              <a:ext cx="1269661" cy="1269661"/>
            </a:xfrm>
            <a:prstGeom prst="rect">
              <a:avLst/>
            </a:prstGeom>
            <a:noFill/>
            <a:ln>
              <a:noFill/>
            </a:ln>
          </p:spPr>
        </p:pic>
        <p:sp>
          <p:nvSpPr>
            <p:cNvPr id="454" name="Shape 454"/>
            <p:cNvSpPr/>
            <p:nvPr/>
          </p:nvSpPr>
          <p:spPr>
            <a:xfrm>
              <a:off x="101600" y="347979"/>
              <a:ext cx="1079499" cy="675642"/>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794"/>
                <a:buFont typeface="Arial"/>
                <a:buNone/>
              </a:pPr>
              <a:r>
                <a:rPr lang="en-US" sz="1794" b="1" i="0" u="none" strike="noStrike" cap="none">
                  <a:solidFill>
                    <a:srgbClr val="FFFFFF"/>
                  </a:solidFill>
                  <a:latin typeface="Arial"/>
                  <a:ea typeface="Arial"/>
                  <a:cs typeface="Arial"/>
                  <a:sym typeface="Arial"/>
                </a:rPr>
                <a:t>INSERT STICKER</a:t>
              </a:r>
              <a:br>
                <a:rPr lang="en-US" sz="1794" b="1" i="0" u="none" strike="noStrike" cap="none">
                  <a:solidFill>
                    <a:srgbClr val="FFFFFF"/>
                  </a:solidFill>
                  <a:latin typeface="Arial"/>
                  <a:ea typeface="Arial"/>
                  <a:cs typeface="Arial"/>
                  <a:sym typeface="Arial"/>
                </a:rPr>
              </a:br>
              <a:r>
                <a:rPr lang="en-US" sz="1794" b="1" i="0" u="none" strike="noStrike" cap="none">
                  <a:solidFill>
                    <a:srgbClr val="FFFFFF"/>
                  </a:solidFill>
                  <a:latin typeface="Arial"/>
                  <a:ea typeface="Arial"/>
                  <a:cs typeface="Arial"/>
                  <a:sym typeface="Arial"/>
                </a:rPr>
                <a:t>TEXT</a:t>
              </a:r>
              <a:endParaRPr sz="1400" b="0" i="0" u="none" strike="noStrike" cap="none">
                <a:solidFill>
                  <a:srgbClr val="000000"/>
                </a:solidFill>
                <a:latin typeface="Arial"/>
                <a:ea typeface="Arial"/>
                <a:cs typeface="Arial"/>
                <a:sym typeface="Arial"/>
              </a:endParaRPr>
            </a:p>
          </p:txBody>
        </p:sp>
      </p:grpSp>
      <p:grpSp>
        <p:nvGrpSpPr>
          <p:cNvPr id="455" name="Shape 455"/>
          <p:cNvGrpSpPr/>
          <p:nvPr/>
        </p:nvGrpSpPr>
        <p:grpSpPr>
          <a:xfrm>
            <a:off x="635006" y="3340106"/>
            <a:ext cx="1269661" cy="1269661"/>
            <a:chOff x="0" y="0"/>
            <a:chExt cx="1269661" cy="1269661"/>
          </a:xfrm>
        </p:grpSpPr>
        <p:pic>
          <p:nvPicPr>
            <p:cNvPr id="456" name="Shape 456"/>
            <p:cNvPicPr preferRelativeResize="0"/>
            <p:nvPr/>
          </p:nvPicPr>
          <p:blipFill rotWithShape="1">
            <a:blip r:embed="rId4">
              <a:alphaModFix/>
            </a:blip>
            <a:srcRect/>
            <a:stretch/>
          </p:blipFill>
          <p:spPr>
            <a:xfrm>
              <a:off x="0" y="0"/>
              <a:ext cx="1269661" cy="1269661"/>
            </a:xfrm>
            <a:prstGeom prst="rect">
              <a:avLst/>
            </a:prstGeom>
            <a:noFill/>
            <a:ln>
              <a:noFill/>
            </a:ln>
          </p:spPr>
        </p:pic>
        <p:sp>
          <p:nvSpPr>
            <p:cNvPr id="457" name="Shape 457"/>
            <p:cNvSpPr/>
            <p:nvPr/>
          </p:nvSpPr>
          <p:spPr>
            <a:xfrm>
              <a:off x="88900" y="322579"/>
              <a:ext cx="1079499" cy="675642"/>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794"/>
                <a:buFont typeface="Arial"/>
                <a:buNone/>
              </a:pPr>
              <a:r>
                <a:rPr lang="en-US" sz="1794" b="1" i="0" u="none" strike="noStrike" cap="none">
                  <a:solidFill>
                    <a:srgbClr val="FFFFFF"/>
                  </a:solidFill>
                  <a:latin typeface="Arial"/>
                  <a:ea typeface="Arial"/>
                  <a:cs typeface="Arial"/>
                  <a:sym typeface="Arial"/>
                </a:rPr>
                <a:t>INSERT STICKER</a:t>
              </a:r>
              <a:br>
                <a:rPr lang="en-US" sz="1794" b="1" i="0" u="none" strike="noStrike" cap="none">
                  <a:solidFill>
                    <a:srgbClr val="FFFFFF"/>
                  </a:solidFill>
                  <a:latin typeface="Arial"/>
                  <a:ea typeface="Arial"/>
                  <a:cs typeface="Arial"/>
                  <a:sym typeface="Arial"/>
                </a:rPr>
              </a:br>
              <a:r>
                <a:rPr lang="en-US" sz="1794" b="1" i="0" u="none" strike="noStrike" cap="none">
                  <a:solidFill>
                    <a:srgbClr val="FFFFFF"/>
                  </a:solidFill>
                  <a:latin typeface="Arial"/>
                  <a:ea typeface="Arial"/>
                  <a:cs typeface="Arial"/>
                  <a:sym typeface="Arial"/>
                </a:rPr>
                <a:t>TEXT</a:t>
              </a:r>
              <a:endParaRPr sz="1400" b="0" i="0" u="none" strike="noStrike" cap="none">
                <a:solidFill>
                  <a:srgbClr val="000000"/>
                </a:solidFill>
                <a:latin typeface="Arial"/>
                <a:ea typeface="Arial"/>
                <a:cs typeface="Arial"/>
                <a:sym typeface="Arial"/>
              </a:endParaRPr>
            </a:p>
          </p:txBody>
        </p:sp>
      </p:grpSp>
      <p:grpSp>
        <p:nvGrpSpPr>
          <p:cNvPr id="458" name="Shape 458"/>
          <p:cNvGrpSpPr/>
          <p:nvPr/>
        </p:nvGrpSpPr>
        <p:grpSpPr>
          <a:xfrm>
            <a:off x="2159005" y="3340106"/>
            <a:ext cx="1269661" cy="1269661"/>
            <a:chOff x="0" y="0"/>
            <a:chExt cx="1269661" cy="1269661"/>
          </a:xfrm>
        </p:grpSpPr>
        <p:pic>
          <p:nvPicPr>
            <p:cNvPr id="459" name="Shape 459"/>
            <p:cNvPicPr preferRelativeResize="0"/>
            <p:nvPr/>
          </p:nvPicPr>
          <p:blipFill rotWithShape="1">
            <a:blip r:embed="rId5">
              <a:alphaModFix/>
            </a:blip>
            <a:srcRect/>
            <a:stretch/>
          </p:blipFill>
          <p:spPr>
            <a:xfrm>
              <a:off x="0" y="0"/>
              <a:ext cx="1269661" cy="1269661"/>
            </a:xfrm>
            <a:prstGeom prst="rect">
              <a:avLst/>
            </a:prstGeom>
            <a:noFill/>
            <a:ln>
              <a:noFill/>
            </a:ln>
          </p:spPr>
        </p:pic>
        <p:sp>
          <p:nvSpPr>
            <p:cNvPr id="460" name="Shape 460"/>
            <p:cNvSpPr/>
            <p:nvPr/>
          </p:nvSpPr>
          <p:spPr>
            <a:xfrm>
              <a:off x="101600" y="335279"/>
              <a:ext cx="1079499" cy="675642"/>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794"/>
                <a:buFont typeface="Arial"/>
                <a:buNone/>
              </a:pPr>
              <a:r>
                <a:rPr lang="en-US" sz="1794" b="1" i="0" u="none" strike="noStrike" cap="none">
                  <a:solidFill>
                    <a:srgbClr val="FFFFFF"/>
                  </a:solidFill>
                  <a:latin typeface="Arial"/>
                  <a:ea typeface="Arial"/>
                  <a:cs typeface="Arial"/>
                  <a:sym typeface="Arial"/>
                </a:rPr>
                <a:t>INSERT STICKER</a:t>
              </a:r>
              <a:br>
                <a:rPr lang="en-US" sz="1794" b="1" i="0" u="none" strike="noStrike" cap="none">
                  <a:solidFill>
                    <a:srgbClr val="FFFFFF"/>
                  </a:solidFill>
                  <a:latin typeface="Arial"/>
                  <a:ea typeface="Arial"/>
                  <a:cs typeface="Arial"/>
                  <a:sym typeface="Arial"/>
                </a:rPr>
              </a:br>
              <a:r>
                <a:rPr lang="en-US" sz="1794" b="1" i="0" u="none" strike="noStrike" cap="none">
                  <a:solidFill>
                    <a:srgbClr val="FFFFFF"/>
                  </a:solidFill>
                  <a:latin typeface="Arial"/>
                  <a:ea typeface="Arial"/>
                  <a:cs typeface="Arial"/>
                  <a:sym typeface="Arial"/>
                </a:rPr>
                <a:t>TEXT</a:t>
              </a:r>
              <a:endParaRPr sz="1400" b="0" i="0" u="none" strike="noStrike" cap="none">
                <a:solidFill>
                  <a:srgbClr val="000000"/>
                </a:solidFill>
                <a:latin typeface="Arial"/>
                <a:ea typeface="Arial"/>
                <a:cs typeface="Arial"/>
                <a:sym typeface="Arial"/>
              </a:endParaRPr>
            </a:p>
          </p:txBody>
        </p:sp>
      </p:grpSp>
      <p:grpSp>
        <p:nvGrpSpPr>
          <p:cNvPr id="461" name="Shape 461"/>
          <p:cNvGrpSpPr/>
          <p:nvPr/>
        </p:nvGrpSpPr>
        <p:grpSpPr>
          <a:xfrm>
            <a:off x="635006" y="4876807"/>
            <a:ext cx="1269661" cy="1269661"/>
            <a:chOff x="0" y="0"/>
            <a:chExt cx="1269661" cy="1269661"/>
          </a:xfrm>
        </p:grpSpPr>
        <p:pic>
          <p:nvPicPr>
            <p:cNvPr id="462" name="Shape 462"/>
            <p:cNvPicPr preferRelativeResize="0"/>
            <p:nvPr/>
          </p:nvPicPr>
          <p:blipFill rotWithShape="1">
            <a:blip r:embed="rId6">
              <a:alphaModFix/>
            </a:blip>
            <a:srcRect/>
            <a:stretch/>
          </p:blipFill>
          <p:spPr>
            <a:xfrm>
              <a:off x="0" y="0"/>
              <a:ext cx="1269661" cy="1269661"/>
            </a:xfrm>
            <a:prstGeom prst="rect">
              <a:avLst/>
            </a:prstGeom>
            <a:noFill/>
            <a:ln>
              <a:noFill/>
            </a:ln>
          </p:spPr>
        </p:pic>
        <p:sp>
          <p:nvSpPr>
            <p:cNvPr id="463" name="Shape 463"/>
            <p:cNvSpPr/>
            <p:nvPr/>
          </p:nvSpPr>
          <p:spPr>
            <a:xfrm>
              <a:off x="88900" y="322579"/>
              <a:ext cx="1079499" cy="675642"/>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794"/>
                <a:buFont typeface="Arial"/>
                <a:buNone/>
              </a:pPr>
              <a:r>
                <a:rPr lang="en-US" sz="1794" b="1" i="0" u="none" strike="noStrike" cap="none">
                  <a:solidFill>
                    <a:srgbClr val="FFFFFF"/>
                  </a:solidFill>
                  <a:latin typeface="Arial"/>
                  <a:ea typeface="Arial"/>
                  <a:cs typeface="Arial"/>
                  <a:sym typeface="Arial"/>
                </a:rPr>
                <a:t>INSERT STICKER</a:t>
              </a:r>
              <a:br>
                <a:rPr lang="en-US" sz="1794" b="1" i="0" u="none" strike="noStrike" cap="none">
                  <a:solidFill>
                    <a:srgbClr val="FFFFFF"/>
                  </a:solidFill>
                  <a:latin typeface="Arial"/>
                  <a:ea typeface="Arial"/>
                  <a:cs typeface="Arial"/>
                  <a:sym typeface="Arial"/>
                </a:rPr>
              </a:br>
              <a:r>
                <a:rPr lang="en-US" sz="1794" b="1" i="0" u="none" strike="noStrike" cap="none">
                  <a:solidFill>
                    <a:srgbClr val="FFFFFF"/>
                  </a:solidFill>
                  <a:latin typeface="Arial"/>
                  <a:ea typeface="Arial"/>
                  <a:cs typeface="Arial"/>
                  <a:sym typeface="Arial"/>
                </a:rPr>
                <a:t>TEXT</a:t>
              </a:r>
              <a:endParaRPr sz="1400" b="0" i="0" u="none" strike="noStrike" cap="none">
                <a:solidFill>
                  <a:srgbClr val="000000"/>
                </a:solidFill>
                <a:latin typeface="Arial"/>
                <a:ea typeface="Arial"/>
                <a:cs typeface="Arial"/>
                <a:sym typeface="Arial"/>
              </a:endParaRPr>
            </a:p>
          </p:txBody>
        </p:sp>
      </p:grpSp>
      <p:grpSp>
        <p:nvGrpSpPr>
          <p:cNvPr id="464" name="Shape 464"/>
          <p:cNvGrpSpPr/>
          <p:nvPr/>
        </p:nvGrpSpPr>
        <p:grpSpPr>
          <a:xfrm>
            <a:off x="2159005" y="4876807"/>
            <a:ext cx="1269661" cy="1269661"/>
            <a:chOff x="0" y="0"/>
            <a:chExt cx="1269661" cy="1269661"/>
          </a:xfrm>
        </p:grpSpPr>
        <p:pic>
          <p:nvPicPr>
            <p:cNvPr id="465" name="Shape 465"/>
            <p:cNvPicPr preferRelativeResize="0"/>
            <p:nvPr/>
          </p:nvPicPr>
          <p:blipFill rotWithShape="1">
            <a:blip r:embed="rId7">
              <a:alphaModFix/>
            </a:blip>
            <a:srcRect/>
            <a:stretch/>
          </p:blipFill>
          <p:spPr>
            <a:xfrm>
              <a:off x="0" y="0"/>
              <a:ext cx="1269661" cy="1269661"/>
            </a:xfrm>
            <a:prstGeom prst="rect">
              <a:avLst/>
            </a:prstGeom>
            <a:noFill/>
            <a:ln>
              <a:noFill/>
            </a:ln>
          </p:spPr>
        </p:pic>
        <p:sp>
          <p:nvSpPr>
            <p:cNvPr id="466" name="Shape 466"/>
            <p:cNvSpPr/>
            <p:nvPr/>
          </p:nvSpPr>
          <p:spPr>
            <a:xfrm>
              <a:off x="101600" y="335279"/>
              <a:ext cx="1079499" cy="675642"/>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794"/>
                <a:buFont typeface="Arial"/>
                <a:buNone/>
              </a:pPr>
              <a:r>
                <a:rPr lang="en-US" sz="1794" b="1" i="0" u="none" strike="noStrike" cap="none">
                  <a:solidFill>
                    <a:srgbClr val="FFFFFF"/>
                  </a:solidFill>
                  <a:latin typeface="Arial"/>
                  <a:ea typeface="Arial"/>
                  <a:cs typeface="Arial"/>
                  <a:sym typeface="Arial"/>
                </a:rPr>
                <a:t>INSERT STICKER</a:t>
              </a:r>
              <a:br>
                <a:rPr lang="en-US" sz="1794" b="1" i="0" u="none" strike="noStrike" cap="none">
                  <a:solidFill>
                    <a:srgbClr val="FFFFFF"/>
                  </a:solidFill>
                  <a:latin typeface="Arial"/>
                  <a:ea typeface="Arial"/>
                  <a:cs typeface="Arial"/>
                  <a:sym typeface="Arial"/>
                </a:rPr>
              </a:br>
              <a:r>
                <a:rPr lang="en-US" sz="1794" b="1" i="0" u="none" strike="noStrike" cap="none">
                  <a:solidFill>
                    <a:srgbClr val="FFFFFF"/>
                  </a:solidFill>
                  <a:latin typeface="Arial"/>
                  <a:ea typeface="Arial"/>
                  <a:cs typeface="Arial"/>
                  <a:sym typeface="Arial"/>
                </a:rPr>
                <a:t>TEXT</a:t>
              </a:r>
              <a:endParaRPr sz="1400" b="0" i="0" u="none" strike="noStrike" cap="none">
                <a:solidFill>
                  <a:srgbClr val="000000"/>
                </a:solidFill>
                <a:latin typeface="Arial"/>
                <a:ea typeface="Arial"/>
                <a:cs typeface="Arial"/>
                <a:sym typeface="Arial"/>
              </a:endParaRPr>
            </a:p>
          </p:txBody>
        </p:sp>
      </p:grpSp>
      <p:sp>
        <p:nvSpPr>
          <p:cNvPr id="467" name="Shape 467"/>
          <p:cNvSpPr/>
          <p:nvPr/>
        </p:nvSpPr>
        <p:spPr>
          <a:xfrm>
            <a:off x="8790782" y="1828803"/>
            <a:ext cx="3236119" cy="20320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noFill/>
          <a:ln>
            <a:noFill/>
          </a:ln>
        </p:spPr>
        <p:txBody>
          <a:bodyPr spcFirstLastPara="1" wrap="square" lIns="278425" tIns="278425" rIns="278425" bIns="278425" anchor="t" anchorCtr="0">
            <a:noAutofit/>
          </a:bodyPr>
          <a:lstStyle/>
          <a:p>
            <a:pPr marL="0" marR="0" lvl="0" indent="0" algn="l" rtl="0">
              <a:lnSpc>
                <a:spcPct val="133333"/>
              </a:lnSpc>
              <a:spcBef>
                <a:spcPts val="0"/>
              </a:spcBef>
              <a:spcAft>
                <a:spcPts val="0"/>
              </a:spcAft>
              <a:buClr>
                <a:srgbClr val="FFFFFF"/>
              </a:buClr>
              <a:buSzPts val="1196"/>
              <a:buFont typeface="Arial"/>
              <a:buNone/>
            </a:pPr>
            <a:r>
              <a:rPr lang="en-US" sz="1196"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400" b="0" i="0" u="none" strike="noStrike" cap="none">
              <a:solidFill>
                <a:srgbClr val="000000"/>
              </a:solidFill>
              <a:latin typeface="Arial"/>
              <a:ea typeface="Arial"/>
              <a:cs typeface="Arial"/>
              <a:sym typeface="Arial"/>
            </a:endParaRPr>
          </a:p>
        </p:txBody>
      </p:sp>
      <p:grpSp>
        <p:nvGrpSpPr>
          <p:cNvPr id="468" name="Shape 468"/>
          <p:cNvGrpSpPr/>
          <p:nvPr/>
        </p:nvGrpSpPr>
        <p:grpSpPr>
          <a:xfrm>
            <a:off x="4051302" y="1828803"/>
            <a:ext cx="2031493" cy="2031492"/>
            <a:chOff x="0" y="0"/>
            <a:chExt cx="2031492" cy="2031492"/>
          </a:xfrm>
        </p:grpSpPr>
        <p:pic>
          <p:nvPicPr>
            <p:cNvPr id="469" name="Shape 469"/>
            <p:cNvPicPr preferRelativeResize="0"/>
            <p:nvPr/>
          </p:nvPicPr>
          <p:blipFill rotWithShape="1">
            <a:blip r:embed="rId8">
              <a:alphaModFix/>
            </a:blip>
            <a:srcRect/>
            <a:stretch/>
          </p:blipFill>
          <p:spPr>
            <a:xfrm>
              <a:off x="0" y="0"/>
              <a:ext cx="2031492" cy="2031492"/>
            </a:xfrm>
            <a:prstGeom prst="rect">
              <a:avLst/>
            </a:prstGeom>
            <a:noFill/>
            <a:ln>
              <a:noFill/>
            </a:ln>
          </p:spPr>
        </p:pic>
        <p:sp>
          <p:nvSpPr>
            <p:cNvPr id="470" name="Shape 470"/>
            <p:cNvSpPr/>
            <p:nvPr/>
          </p:nvSpPr>
          <p:spPr>
            <a:xfrm>
              <a:off x="165100" y="152400"/>
              <a:ext cx="1676399" cy="233681"/>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000000"/>
                </a:buClr>
                <a:buSzPts val="1794"/>
                <a:buFont typeface="Arial"/>
                <a:buNone/>
              </a:pPr>
              <a:r>
                <a:rPr lang="en-US" sz="1794" b="1" i="0" u="none" strike="noStrike" cap="none">
                  <a:solidFill>
                    <a:srgbClr val="000000"/>
                  </a:solidFill>
                  <a:latin typeface="Arial"/>
                  <a:ea typeface="Arial"/>
                  <a:cs typeface="Arial"/>
                  <a:sym typeface="Arial"/>
                </a:rPr>
                <a:t>INSERT TERM</a:t>
              </a:r>
              <a:endParaRPr sz="1400" b="0" i="0" u="none" strike="noStrike" cap="none">
                <a:solidFill>
                  <a:srgbClr val="000000"/>
                </a:solidFill>
                <a:latin typeface="Arial"/>
                <a:ea typeface="Arial"/>
                <a:cs typeface="Arial"/>
                <a:sym typeface="Arial"/>
              </a:endParaRPr>
            </a:p>
          </p:txBody>
        </p:sp>
        <p:sp>
          <p:nvSpPr>
            <p:cNvPr id="471" name="Shape 471"/>
            <p:cNvSpPr/>
            <p:nvPr/>
          </p:nvSpPr>
          <p:spPr>
            <a:xfrm>
              <a:off x="165100" y="419100"/>
              <a:ext cx="1750220" cy="1415135"/>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000000"/>
                </a:buClr>
                <a:buSzPts val="1171"/>
                <a:buFont typeface="Arial"/>
                <a:buNone/>
              </a:pPr>
              <a:r>
                <a:rPr lang="en-US" sz="1171"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a:t>
              </a:r>
              <a:endParaRPr sz="1171" b="0" i="0" u="none" strike="noStrike" cap="none">
                <a:solidFill>
                  <a:srgbClr val="000000"/>
                </a:solidFill>
                <a:latin typeface="Arial"/>
                <a:ea typeface="Arial"/>
                <a:cs typeface="Arial"/>
                <a:sym typeface="Arial"/>
              </a:endParaRPr>
            </a:p>
          </p:txBody>
        </p:sp>
      </p:grpSp>
      <p:grpSp>
        <p:nvGrpSpPr>
          <p:cNvPr id="472" name="Shape 472"/>
          <p:cNvGrpSpPr/>
          <p:nvPr/>
        </p:nvGrpSpPr>
        <p:grpSpPr>
          <a:xfrm>
            <a:off x="6362703" y="1828803"/>
            <a:ext cx="2031493" cy="2031492"/>
            <a:chOff x="0" y="0"/>
            <a:chExt cx="2031492" cy="2031492"/>
          </a:xfrm>
        </p:grpSpPr>
        <p:pic>
          <p:nvPicPr>
            <p:cNvPr id="473" name="Shape 473"/>
            <p:cNvPicPr preferRelativeResize="0"/>
            <p:nvPr/>
          </p:nvPicPr>
          <p:blipFill rotWithShape="1">
            <a:blip r:embed="rId9">
              <a:alphaModFix/>
            </a:blip>
            <a:srcRect/>
            <a:stretch/>
          </p:blipFill>
          <p:spPr>
            <a:xfrm>
              <a:off x="0" y="0"/>
              <a:ext cx="2031492" cy="2031492"/>
            </a:xfrm>
            <a:prstGeom prst="rect">
              <a:avLst/>
            </a:prstGeom>
            <a:noFill/>
            <a:ln>
              <a:noFill/>
            </a:ln>
          </p:spPr>
        </p:pic>
        <p:sp>
          <p:nvSpPr>
            <p:cNvPr id="474" name="Shape 474"/>
            <p:cNvSpPr/>
            <p:nvPr/>
          </p:nvSpPr>
          <p:spPr>
            <a:xfrm>
              <a:off x="177800" y="152400"/>
              <a:ext cx="1676399" cy="233681"/>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SzPts val="1794"/>
                <a:buFont typeface="Arial"/>
                <a:buNone/>
              </a:pPr>
              <a:r>
                <a:rPr lang="en-US" sz="1794" b="1" i="0" u="none" strike="noStrike" cap="none">
                  <a:solidFill>
                    <a:srgbClr val="FFFFFF"/>
                  </a:solidFill>
                  <a:latin typeface="Arial"/>
                  <a:ea typeface="Arial"/>
                  <a:cs typeface="Arial"/>
                  <a:sym typeface="Arial"/>
                </a:rPr>
                <a:t>INSERT TERM</a:t>
              </a:r>
              <a:endParaRPr sz="1400" b="0" i="0" u="none" strike="noStrike" cap="none">
                <a:solidFill>
                  <a:srgbClr val="000000"/>
                </a:solidFill>
                <a:latin typeface="Arial"/>
                <a:ea typeface="Arial"/>
                <a:cs typeface="Arial"/>
                <a:sym typeface="Arial"/>
              </a:endParaRPr>
            </a:p>
          </p:txBody>
        </p:sp>
        <p:sp>
          <p:nvSpPr>
            <p:cNvPr id="475" name="Shape 475"/>
            <p:cNvSpPr/>
            <p:nvPr/>
          </p:nvSpPr>
          <p:spPr>
            <a:xfrm>
              <a:off x="177800" y="419100"/>
              <a:ext cx="1676399" cy="1415135"/>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SzPts val="1171"/>
                <a:buFont typeface="Arial"/>
                <a:buNone/>
              </a:pPr>
              <a:r>
                <a:rPr lang="en-US" sz="1171"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1171" b="0" i="0" u="none" strike="noStrike" cap="none">
                <a:solidFill>
                  <a:srgbClr val="FFFFFF"/>
                </a:solidFill>
                <a:latin typeface="Arial"/>
                <a:ea typeface="Arial"/>
                <a:cs typeface="Arial"/>
                <a:sym typeface="Arial"/>
              </a:endParaRPr>
            </a:p>
          </p:txBody>
        </p:sp>
      </p:grpSp>
      <p:grpSp>
        <p:nvGrpSpPr>
          <p:cNvPr id="476" name="Shape 476"/>
          <p:cNvGrpSpPr/>
          <p:nvPr/>
        </p:nvGrpSpPr>
        <p:grpSpPr>
          <a:xfrm>
            <a:off x="4051302" y="4114802"/>
            <a:ext cx="2031493" cy="2031492"/>
            <a:chOff x="0" y="0"/>
            <a:chExt cx="2031492" cy="2031492"/>
          </a:xfrm>
        </p:grpSpPr>
        <p:pic>
          <p:nvPicPr>
            <p:cNvPr id="477" name="Shape 477"/>
            <p:cNvPicPr preferRelativeResize="0"/>
            <p:nvPr/>
          </p:nvPicPr>
          <p:blipFill rotWithShape="1">
            <a:blip r:embed="rId10">
              <a:alphaModFix/>
            </a:blip>
            <a:srcRect/>
            <a:stretch/>
          </p:blipFill>
          <p:spPr>
            <a:xfrm>
              <a:off x="0" y="0"/>
              <a:ext cx="2031492" cy="2031492"/>
            </a:xfrm>
            <a:prstGeom prst="rect">
              <a:avLst/>
            </a:prstGeom>
            <a:noFill/>
            <a:ln>
              <a:noFill/>
            </a:ln>
          </p:spPr>
        </p:pic>
        <p:sp>
          <p:nvSpPr>
            <p:cNvPr id="478" name="Shape 478"/>
            <p:cNvSpPr/>
            <p:nvPr/>
          </p:nvSpPr>
          <p:spPr>
            <a:xfrm>
              <a:off x="165100" y="177800"/>
              <a:ext cx="1676399" cy="233681"/>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SzPts val="1794"/>
                <a:buFont typeface="Arial"/>
                <a:buNone/>
              </a:pPr>
              <a:r>
                <a:rPr lang="en-US" sz="1794" b="1" i="0" u="none" strike="noStrike" cap="none">
                  <a:solidFill>
                    <a:srgbClr val="FFFFFF"/>
                  </a:solidFill>
                  <a:latin typeface="Arial"/>
                  <a:ea typeface="Arial"/>
                  <a:cs typeface="Arial"/>
                  <a:sym typeface="Arial"/>
                </a:rPr>
                <a:t>INSERT TERM</a:t>
              </a:r>
              <a:endParaRPr sz="1400" b="0" i="0" u="none" strike="noStrike" cap="none">
                <a:solidFill>
                  <a:srgbClr val="000000"/>
                </a:solidFill>
                <a:latin typeface="Arial"/>
                <a:ea typeface="Arial"/>
                <a:cs typeface="Arial"/>
                <a:sym typeface="Arial"/>
              </a:endParaRPr>
            </a:p>
          </p:txBody>
        </p:sp>
        <p:sp>
          <p:nvSpPr>
            <p:cNvPr id="479" name="Shape 479"/>
            <p:cNvSpPr/>
            <p:nvPr/>
          </p:nvSpPr>
          <p:spPr>
            <a:xfrm>
              <a:off x="165100" y="444500"/>
              <a:ext cx="1676399" cy="1415135"/>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SzPts val="1171"/>
                <a:buFont typeface="Arial"/>
                <a:buNone/>
              </a:pPr>
              <a:r>
                <a:rPr lang="en-US" sz="1171"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1171" b="0" i="0" u="none" strike="noStrike" cap="none">
                <a:solidFill>
                  <a:srgbClr val="FFFFFF"/>
                </a:solidFill>
                <a:latin typeface="Arial"/>
                <a:ea typeface="Arial"/>
                <a:cs typeface="Arial"/>
                <a:sym typeface="Arial"/>
              </a:endParaRPr>
            </a:p>
          </p:txBody>
        </p:sp>
      </p:grpSp>
      <p:grpSp>
        <p:nvGrpSpPr>
          <p:cNvPr id="480" name="Shape 480"/>
          <p:cNvGrpSpPr/>
          <p:nvPr/>
        </p:nvGrpSpPr>
        <p:grpSpPr>
          <a:xfrm>
            <a:off x="6362703" y="4114802"/>
            <a:ext cx="2031493" cy="2031492"/>
            <a:chOff x="0" y="0"/>
            <a:chExt cx="2031492" cy="2031492"/>
          </a:xfrm>
        </p:grpSpPr>
        <p:pic>
          <p:nvPicPr>
            <p:cNvPr id="481" name="Shape 481"/>
            <p:cNvPicPr preferRelativeResize="0"/>
            <p:nvPr/>
          </p:nvPicPr>
          <p:blipFill rotWithShape="1">
            <a:blip r:embed="rId11">
              <a:alphaModFix/>
            </a:blip>
            <a:srcRect/>
            <a:stretch/>
          </p:blipFill>
          <p:spPr>
            <a:xfrm>
              <a:off x="0" y="0"/>
              <a:ext cx="2031492" cy="2031492"/>
            </a:xfrm>
            <a:prstGeom prst="rect">
              <a:avLst/>
            </a:prstGeom>
            <a:noFill/>
            <a:ln>
              <a:noFill/>
            </a:ln>
          </p:spPr>
        </p:pic>
        <p:sp>
          <p:nvSpPr>
            <p:cNvPr id="482" name="Shape 482"/>
            <p:cNvSpPr/>
            <p:nvPr/>
          </p:nvSpPr>
          <p:spPr>
            <a:xfrm>
              <a:off x="177800" y="177800"/>
              <a:ext cx="1676399" cy="233681"/>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SzPts val="1794"/>
                <a:buFont typeface="Arial"/>
                <a:buNone/>
              </a:pPr>
              <a:r>
                <a:rPr lang="en-US" sz="1794" b="1" i="0" u="none" strike="noStrike" cap="none">
                  <a:solidFill>
                    <a:srgbClr val="FFFFFF"/>
                  </a:solidFill>
                  <a:latin typeface="Arial"/>
                  <a:ea typeface="Arial"/>
                  <a:cs typeface="Arial"/>
                  <a:sym typeface="Arial"/>
                </a:rPr>
                <a:t>INSERT TERM</a:t>
              </a:r>
              <a:endParaRPr sz="1400" b="0" i="0" u="none" strike="noStrike" cap="none">
                <a:solidFill>
                  <a:srgbClr val="000000"/>
                </a:solidFill>
                <a:latin typeface="Arial"/>
                <a:ea typeface="Arial"/>
                <a:cs typeface="Arial"/>
                <a:sym typeface="Arial"/>
              </a:endParaRPr>
            </a:p>
          </p:txBody>
        </p:sp>
        <p:sp>
          <p:nvSpPr>
            <p:cNvPr id="483" name="Shape 483"/>
            <p:cNvSpPr/>
            <p:nvPr/>
          </p:nvSpPr>
          <p:spPr>
            <a:xfrm>
              <a:off x="177800" y="444500"/>
              <a:ext cx="1676399" cy="1415135"/>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SzPts val="1171"/>
                <a:buFont typeface="Arial"/>
                <a:buNone/>
              </a:pPr>
              <a:r>
                <a:rPr lang="en-US" sz="1171"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1171" b="0" i="0" u="none" strike="noStrike" cap="none">
                <a:solidFill>
                  <a:srgbClr val="FFFFFF"/>
                </a:solidFill>
                <a:latin typeface="Arial"/>
                <a:ea typeface="Arial"/>
                <a:cs typeface="Arial"/>
                <a:sym typeface="Arial"/>
              </a:endParaRPr>
            </a:p>
          </p:txBody>
        </p:sp>
      </p:grpSp>
      <p:sp>
        <p:nvSpPr>
          <p:cNvPr id="484" name="Shape 484"/>
          <p:cNvSpPr/>
          <p:nvPr/>
        </p:nvSpPr>
        <p:spPr>
          <a:xfrm>
            <a:off x="8940839" y="4156958"/>
            <a:ext cx="3331551" cy="20320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FFDC00"/>
          </a:solidFill>
          <a:ln>
            <a:noFill/>
          </a:ln>
        </p:spPr>
        <p:txBody>
          <a:bodyPr spcFirstLastPara="1" wrap="square" lIns="278425" tIns="278425" rIns="278425" bIns="278425" anchor="t" anchorCtr="0">
            <a:noAutofit/>
          </a:bodyPr>
          <a:lstStyle/>
          <a:p>
            <a:pPr marL="0" marR="0" lvl="0" indent="0" algn="l" rtl="0">
              <a:lnSpc>
                <a:spcPct val="133333"/>
              </a:lnSpc>
              <a:spcBef>
                <a:spcPts val="0"/>
              </a:spcBef>
              <a:spcAft>
                <a:spcPts val="0"/>
              </a:spcAft>
              <a:buClr>
                <a:srgbClr val="000000"/>
              </a:buClr>
              <a:buSzPts val="1196"/>
              <a:buFont typeface="Arial"/>
              <a:buNone/>
            </a:pPr>
            <a:r>
              <a:rPr lang="en-US" sz="1196" b="0" i="0" u="none" strike="noStrike" cap="none">
                <a:solidFill>
                  <a:srgbClr val="000000"/>
                </a:solidFill>
                <a:latin typeface="Arial"/>
                <a:ea typeface="Arial"/>
                <a:cs typeface="Arial"/>
                <a:sym typeface="Arial"/>
              </a:rPr>
              <a:t>Insert quote here. </a:t>
            </a:r>
            <a:endParaRPr sz="1400" b="0" i="0" u="none" strike="noStrike" cap="none">
              <a:solidFill>
                <a:srgbClr val="000000"/>
              </a:solidFill>
              <a:latin typeface="Arial"/>
              <a:ea typeface="Arial"/>
              <a:cs typeface="Arial"/>
              <a:sym typeface="Arial"/>
            </a:endParaRPr>
          </a:p>
          <a:p>
            <a:pPr marL="0" marR="0" lvl="0" indent="0" algn="l" rtl="0">
              <a:lnSpc>
                <a:spcPct val="133333"/>
              </a:lnSpc>
              <a:spcBef>
                <a:spcPts val="0"/>
              </a:spcBef>
              <a:spcAft>
                <a:spcPts val="0"/>
              </a:spcAft>
              <a:buClr>
                <a:srgbClr val="000000"/>
              </a:buClr>
              <a:buSzPts val="1196"/>
              <a:buFont typeface="Arial"/>
              <a:buNone/>
            </a:pPr>
            <a:r>
              <a:rPr lang="en-US" sz="1196" b="0" i="0" u="none" strike="noStrike" cap="none">
                <a:solidFill>
                  <a:srgbClr val="000000"/>
                </a:solidFill>
                <a:latin typeface="Arial"/>
                <a:ea typeface="Arial"/>
                <a:cs typeface="Arial"/>
                <a:sym typeface="Arial"/>
              </a:rPr>
              <a:t>Vestibulum suscipit augue a erat tristique sollicitudin. Donec sit amet neque arcu. Vestibulum at rhoncus neque. Vivamus eget vulputate purus. Curabitur venenatis, nisi non faucibus fringilla. —John Doe</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IMAC">
  <p:cSld name="Content: IMAC">
    <p:spTree>
      <p:nvGrpSpPr>
        <p:cNvPr id="1" name="Shape 485"/>
        <p:cNvGrpSpPr/>
        <p:nvPr/>
      </p:nvGrpSpPr>
      <p:grpSpPr>
        <a:xfrm>
          <a:off x="0" y="0"/>
          <a:ext cx="0" cy="0"/>
          <a:chOff x="0" y="0"/>
          <a:chExt cx="0" cy="0"/>
        </a:xfrm>
      </p:grpSpPr>
      <p:pic>
        <p:nvPicPr>
          <p:cNvPr id="486" name="Shape 486"/>
          <p:cNvPicPr preferRelativeResize="0"/>
          <p:nvPr/>
        </p:nvPicPr>
        <p:blipFill rotWithShape="1">
          <a:blip r:embed="rId2">
            <a:alphaModFix/>
          </a:blip>
          <a:srcRect/>
          <a:stretch/>
        </p:blipFill>
        <p:spPr>
          <a:xfrm>
            <a:off x="3202562" y="1109769"/>
            <a:ext cx="6351207" cy="5135576"/>
          </a:xfrm>
          <a:prstGeom prst="rect">
            <a:avLst/>
          </a:prstGeom>
          <a:noFill/>
          <a:ln>
            <a:noFill/>
          </a:ln>
        </p:spPr>
      </p:pic>
      <p:cxnSp>
        <p:nvCxnSpPr>
          <p:cNvPr id="487" name="Shape 487"/>
          <p:cNvCxnSpPr/>
          <p:nvPr/>
        </p:nvCxnSpPr>
        <p:spPr>
          <a:xfrm>
            <a:off x="635003" y="635003"/>
            <a:ext cx="11734800" cy="11"/>
          </a:xfrm>
          <a:prstGeom prst="straightConnector1">
            <a:avLst/>
          </a:prstGeom>
          <a:noFill/>
          <a:ln>
            <a:noFill/>
          </a:ln>
        </p:spPr>
      </p:cxnSp>
      <p:sp>
        <p:nvSpPr>
          <p:cNvPr id="488" name="Shape 488"/>
          <p:cNvSpPr txBox="1">
            <a:spLocks noGrp="1"/>
          </p:cNvSpPr>
          <p:nvPr>
            <p:ph type="body" idx="1"/>
          </p:nvPr>
        </p:nvSpPr>
        <p:spPr>
          <a:xfrm>
            <a:off x="3587754" y="1357840"/>
            <a:ext cx="5829299" cy="32893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1"/>
              </a:buClr>
              <a:buSzPts val="2800"/>
              <a:buFont typeface="Georgia"/>
              <a:buNone/>
              <a:defRPr sz="2800" b="0" i="0" u="none" strike="noStrike" cap="none">
                <a:solidFill>
                  <a:schemeClr val="dk1"/>
                </a:solidFill>
                <a:latin typeface="Georgia"/>
                <a:ea typeface="Georgia"/>
                <a:cs typeface="Georgia"/>
                <a:sym typeface="Georgia"/>
              </a:defRPr>
            </a:lvl1pPr>
            <a:lvl2pPr marL="914400" marR="0" lvl="1" indent="-393700" algn="l" rtl="0">
              <a:lnSpc>
                <a:spcPct val="100000"/>
              </a:lnSpc>
              <a:spcBef>
                <a:spcPts val="1200"/>
              </a:spcBef>
              <a:spcAft>
                <a:spcPts val="0"/>
              </a:spcAft>
              <a:buClr>
                <a:schemeClr val="dk1"/>
              </a:buClr>
              <a:buSzPts val="2600"/>
              <a:buFont typeface="Arial"/>
              <a:buChar char="•"/>
              <a:defRPr sz="2600" b="0" i="0" u="none" strike="noStrike" cap="none">
                <a:solidFill>
                  <a:schemeClr val="dk1"/>
                </a:solidFill>
                <a:latin typeface="Georgia"/>
                <a:ea typeface="Georgia"/>
                <a:cs typeface="Georgia"/>
                <a:sym typeface="Georgia"/>
              </a:defRPr>
            </a:lvl2pPr>
            <a:lvl3pPr marL="1371600" marR="0" lvl="2"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4pPr>
            <a:lvl5pPr marL="2286000" marR="0" lvl="4"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5pPr>
            <a:lvl6pPr marL="2743200" marR="0" lvl="5"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
        <p:nvSpPr>
          <p:cNvPr id="489" name="Shape 489"/>
          <p:cNvSpPr txBox="1"/>
          <p:nvPr/>
        </p:nvSpPr>
        <p:spPr>
          <a:xfrm>
            <a:off x="457826" y="6740726"/>
            <a:ext cx="12326526" cy="440341"/>
          </a:xfrm>
          <a:prstGeom prst="rect">
            <a:avLst/>
          </a:prstGeom>
          <a:noFill/>
          <a:ln>
            <a:noFill/>
          </a:ln>
        </p:spPr>
        <p:txBody>
          <a:bodyPr spcFirstLastPara="1" wrap="square" lIns="138200" tIns="138200" rIns="138200" bIns="138200" anchor="t" anchorCtr="0">
            <a:noAutofit/>
          </a:bodyPr>
          <a:lstStyle/>
          <a:p>
            <a:pPr marL="0" marR="0" lvl="0" indent="0" algn="l" rtl="0">
              <a:lnSpc>
                <a:spcPct val="100000"/>
              </a:lnSpc>
              <a:spcBef>
                <a:spcPts val="0"/>
              </a:spcBef>
              <a:spcAft>
                <a:spcPts val="0"/>
              </a:spcAft>
              <a:buClr>
                <a:srgbClr val="000000"/>
              </a:buClr>
              <a:buSzPts val="1171"/>
              <a:buFont typeface="Helvetica Neue"/>
              <a:buNone/>
            </a:pPr>
            <a:r>
              <a:rPr lang="en-US" sz="1171" b="1" i="0" u="none" strike="noStrike" cap="none">
                <a:solidFill>
                  <a:srgbClr val="000000"/>
                </a:solidFill>
                <a:latin typeface="Helvetica Neue"/>
                <a:ea typeface="Helvetica Neue"/>
                <a:cs typeface="Helvetica Neue"/>
                <a:sym typeface="Helvetica Neue"/>
              </a:rPr>
              <a:t>GENERAL ASSEMBLY	</a:t>
            </a:r>
            <a:endParaRPr sz="1400" b="0" i="0" u="none" strike="noStrike" cap="none">
              <a:solidFill>
                <a:srgbClr val="000000"/>
              </a:solidFill>
              <a:latin typeface="Arial"/>
              <a:ea typeface="Arial"/>
              <a:cs typeface="Arial"/>
              <a:sym typeface="Arial"/>
            </a:endParaRPr>
          </a:p>
        </p:txBody>
      </p:sp>
      <p:cxnSp>
        <p:nvCxnSpPr>
          <p:cNvPr id="490" name="Shape 490"/>
          <p:cNvCxnSpPr/>
          <p:nvPr/>
        </p:nvCxnSpPr>
        <p:spPr>
          <a:xfrm>
            <a:off x="591720" y="6740724"/>
            <a:ext cx="11821363" cy="0"/>
          </a:xfrm>
          <a:prstGeom prst="straightConnector1">
            <a:avLst/>
          </a:prstGeom>
          <a:noFill/>
          <a:ln w="9525" cap="flat" cmpd="sng">
            <a:solidFill>
              <a:srgbClr val="000000"/>
            </a:solidFill>
            <a:prstDash val="solid"/>
            <a:round/>
            <a:headEnd type="none" w="sm" len="sm"/>
            <a:tailEnd type="none" w="sm" len="sm"/>
          </a:ln>
        </p:spPr>
      </p:cxnSp>
      <p:pic>
        <p:nvPicPr>
          <p:cNvPr id="491" name="Shape 491"/>
          <p:cNvPicPr preferRelativeResize="0"/>
          <p:nvPr/>
        </p:nvPicPr>
        <p:blipFill rotWithShape="1">
          <a:blip r:embed="rId3">
            <a:alphaModFix/>
          </a:blip>
          <a:srcRect/>
          <a:stretch/>
        </p:blipFill>
        <p:spPr>
          <a:xfrm>
            <a:off x="12110723" y="6801592"/>
            <a:ext cx="319689" cy="318578"/>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p:spTree>
      <p:nvGrpSpPr>
        <p:cNvPr id="1" name="Shape 492"/>
        <p:cNvGrpSpPr/>
        <p:nvPr/>
      </p:nvGrpSpPr>
      <p:grpSpPr>
        <a:xfrm>
          <a:off x="0" y="0"/>
          <a:ext cx="0" cy="0"/>
          <a:chOff x="0" y="0"/>
          <a:chExt cx="0" cy="0"/>
        </a:xfrm>
      </p:grpSpPr>
      <p:pic>
        <p:nvPicPr>
          <p:cNvPr id="493" name="Shape 493"/>
          <p:cNvPicPr preferRelativeResize="0"/>
          <p:nvPr/>
        </p:nvPicPr>
        <p:blipFill rotWithShape="1">
          <a:blip r:embed="rId2">
            <a:alphaModFix/>
          </a:blip>
          <a:srcRect/>
          <a:stretch/>
        </p:blipFill>
        <p:spPr>
          <a:xfrm>
            <a:off x="2725782" y="1073067"/>
            <a:ext cx="7307075" cy="5128009"/>
          </a:xfrm>
          <a:prstGeom prst="rect">
            <a:avLst/>
          </a:prstGeom>
          <a:noFill/>
          <a:ln>
            <a:noFill/>
          </a:ln>
        </p:spPr>
      </p:pic>
      <p:sp>
        <p:nvSpPr>
          <p:cNvPr id="494" name="Shape 494"/>
          <p:cNvSpPr txBox="1">
            <a:spLocks noGrp="1"/>
          </p:cNvSpPr>
          <p:nvPr>
            <p:ph type="body" idx="1"/>
          </p:nvPr>
        </p:nvSpPr>
        <p:spPr>
          <a:xfrm>
            <a:off x="3665979" y="1358425"/>
            <a:ext cx="5448300" cy="33909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1"/>
              </a:buClr>
              <a:buSzPts val="2800"/>
              <a:buFont typeface="Georgia"/>
              <a:buNone/>
              <a:defRPr sz="2800" b="0" i="0" u="none" strike="noStrike" cap="none">
                <a:solidFill>
                  <a:schemeClr val="dk1"/>
                </a:solidFill>
                <a:latin typeface="Georgia"/>
                <a:ea typeface="Georgia"/>
                <a:cs typeface="Georgia"/>
                <a:sym typeface="Georgia"/>
              </a:defRPr>
            </a:lvl1pPr>
            <a:lvl2pPr marL="914400" marR="0" lvl="1" indent="-393700" algn="l" rtl="0">
              <a:lnSpc>
                <a:spcPct val="100000"/>
              </a:lnSpc>
              <a:spcBef>
                <a:spcPts val="1200"/>
              </a:spcBef>
              <a:spcAft>
                <a:spcPts val="0"/>
              </a:spcAft>
              <a:buClr>
                <a:schemeClr val="dk1"/>
              </a:buClr>
              <a:buSzPts val="2600"/>
              <a:buFont typeface="Arial"/>
              <a:buChar char="•"/>
              <a:defRPr sz="2600" b="0" i="0" u="none" strike="noStrike" cap="none">
                <a:solidFill>
                  <a:schemeClr val="dk1"/>
                </a:solidFill>
                <a:latin typeface="Georgia"/>
                <a:ea typeface="Georgia"/>
                <a:cs typeface="Georgia"/>
                <a:sym typeface="Georgia"/>
              </a:defRPr>
            </a:lvl2pPr>
            <a:lvl3pPr marL="1371600" marR="0" lvl="2"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4pPr>
            <a:lvl5pPr marL="2286000" marR="0" lvl="4"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5pPr>
            <a:lvl6pPr marL="2743200" marR="0" lvl="5"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
        <p:nvSpPr>
          <p:cNvPr id="495" name="Shape 495"/>
          <p:cNvSpPr txBox="1"/>
          <p:nvPr/>
        </p:nvSpPr>
        <p:spPr>
          <a:xfrm>
            <a:off x="457826" y="6740726"/>
            <a:ext cx="12326526" cy="440341"/>
          </a:xfrm>
          <a:prstGeom prst="rect">
            <a:avLst/>
          </a:prstGeom>
          <a:noFill/>
          <a:ln>
            <a:noFill/>
          </a:ln>
        </p:spPr>
        <p:txBody>
          <a:bodyPr spcFirstLastPara="1" wrap="square" lIns="138200" tIns="138200" rIns="138200" bIns="138200" anchor="t" anchorCtr="0">
            <a:noAutofit/>
          </a:bodyPr>
          <a:lstStyle/>
          <a:p>
            <a:pPr marL="0" marR="0" lvl="0" indent="0" algn="l" rtl="0">
              <a:lnSpc>
                <a:spcPct val="100000"/>
              </a:lnSpc>
              <a:spcBef>
                <a:spcPts val="0"/>
              </a:spcBef>
              <a:spcAft>
                <a:spcPts val="0"/>
              </a:spcAft>
              <a:buClr>
                <a:srgbClr val="000000"/>
              </a:buClr>
              <a:buSzPts val="1171"/>
              <a:buFont typeface="Helvetica Neue"/>
              <a:buNone/>
            </a:pPr>
            <a:r>
              <a:rPr lang="en-US" sz="1171" b="1" i="0" u="none" strike="noStrike" cap="none">
                <a:solidFill>
                  <a:srgbClr val="000000"/>
                </a:solidFill>
                <a:latin typeface="Helvetica Neue"/>
                <a:ea typeface="Helvetica Neue"/>
                <a:cs typeface="Helvetica Neue"/>
                <a:sym typeface="Helvetica Neue"/>
              </a:rPr>
              <a:t>GENERAL ASSEMBLY	</a:t>
            </a:r>
            <a:endParaRPr sz="1400" b="0" i="0" u="none" strike="noStrike" cap="none">
              <a:solidFill>
                <a:srgbClr val="000000"/>
              </a:solidFill>
              <a:latin typeface="Arial"/>
              <a:ea typeface="Arial"/>
              <a:cs typeface="Arial"/>
              <a:sym typeface="Arial"/>
            </a:endParaRPr>
          </a:p>
        </p:txBody>
      </p:sp>
      <p:cxnSp>
        <p:nvCxnSpPr>
          <p:cNvPr id="496" name="Shape 496"/>
          <p:cNvCxnSpPr/>
          <p:nvPr/>
        </p:nvCxnSpPr>
        <p:spPr>
          <a:xfrm>
            <a:off x="591720" y="6740724"/>
            <a:ext cx="11821363" cy="0"/>
          </a:xfrm>
          <a:prstGeom prst="straightConnector1">
            <a:avLst/>
          </a:prstGeom>
          <a:noFill/>
          <a:ln w="9525" cap="flat" cmpd="sng">
            <a:solidFill>
              <a:srgbClr val="000000"/>
            </a:solidFill>
            <a:prstDash val="solid"/>
            <a:round/>
            <a:headEnd type="none" w="sm" len="sm"/>
            <a:tailEnd type="none" w="sm" len="sm"/>
          </a:ln>
        </p:spPr>
      </p:cxnSp>
      <p:pic>
        <p:nvPicPr>
          <p:cNvPr id="497" name="Shape 497"/>
          <p:cNvPicPr preferRelativeResize="0"/>
          <p:nvPr/>
        </p:nvPicPr>
        <p:blipFill rotWithShape="1">
          <a:blip r:embed="rId3">
            <a:alphaModFix/>
          </a:blip>
          <a:srcRect/>
          <a:stretch/>
        </p:blipFill>
        <p:spPr>
          <a:xfrm>
            <a:off x="12110723" y="6801592"/>
            <a:ext cx="319689" cy="31857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IPad">
  <p:cSld name="Content: IPad">
    <p:spTree>
      <p:nvGrpSpPr>
        <p:cNvPr id="1" name="Shape 498"/>
        <p:cNvGrpSpPr/>
        <p:nvPr/>
      </p:nvGrpSpPr>
      <p:grpSpPr>
        <a:xfrm>
          <a:off x="0" y="0"/>
          <a:ext cx="0" cy="0"/>
          <a:chOff x="0" y="0"/>
          <a:chExt cx="0" cy="0"/>
        </a:xfrm>
      </p:grpSpPr>
      <p:pic>
        <p:nvPicPr>
          <p:cNvPr id="499" name="Shape 499"/>
          <p:cNvPicPr preferRelativeResize="0"/>
          <p:nvPr/>
        </p:nvPicPr>
        <p:blipFill rotWithShape="1">
          <a:blip r:embed="rId2">
            <a:alphaModFix/>
          </a:blip>
          <a:srcRect/>
          <a:stretch/>
        </p:blipFill>
        <p:spPr>
          <a:xfrm>
            <a:off x="2903989" y="916080"/>
            <a:ext cx="6834347" cy="5325527"/>
          </a:xfrm>
          <a:prstGeom prst="rect">
            <a:avLst/>
          </a:prstGeom>
          <a:noFill/>
          <a:ln>
            <a:noFill/>
          </a:ln>
        </p:spPr>
      </p:pic>
      <p:cxnSp>
        <p:nvCxnSpPr>
          <p:cNvPr id="500" name="Shape 500"/>
          <p:cNvCxnSpPr/>
          <p:nvPr/>
        </p:nvCxnSpPr>
        <p:spPr>
          <a:xfrm>
            <a:off x="635003" y="635003"/>
            <a:ext cx="11734800" cy="11"/>
          </a:xfrm>
          <a:prstGeom prst="straightConnector1">
            <a:avLst/>
          </a:prstGeom>
          <a:noFill/>
          <a:ln>
            <a:noFill/>
          </a:ln>
        </p:spPr>
      </p:cxnSp>
      <p:sp>
        <p:nvSpPr>
          <p:cNvPr id="501" name="Shape 501"/>
          <p:cNvSpPr txBox="1">
            <a:spLocks noGrp="1"/>
          </p:cNvSpPr>
          <p:nvPr>
            <p:ph type="body" idx="1"/>
          </p:nvPr>
        </p:nvSpPr>
        <p:spPr>
          <a:xfrm>
            <a:off x="3608838" y="1500283"/>
            <a:ext cx="5435600" cy="4089399"/>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1"/>
              </a:buClr>
              <a:buSzPts val="2800"/>
              <a:buFont typeface="Georgia"/>
              <a:buNone/>
              <a:defRPr sz="2800" b="0" i="0" u="none" strike="noStrike" cap="none">
                <a:solidFill>
                  <a:schemeClr val="dk1"/>
                </a:solidFill>
                <a:latin typeface="Georgia"/>
                <a:ea typeface="Georgia"/>
                <a:cs typeface="Georgia"/>
                <a:sym typeface="Georgia"/>
              </a:defRPr>
            </a:lvl1pPr>
            <a:lvl2pPr marL="914400" marR="0" lvl="1" indent="-393700" algn="l" rtl="0">
              <a:lnSpc>
                <a:spcPct val="100000"/>
              </a:lnSpc>
              <a:spcBef>
                <a:spcPts val="1200"/>
              </a:spcBef>
              <a:spcAft>
                <a:spcPts val="0"/>
              </a:spcAft>
              <a:buClr>
                <a:schemeClr val="dk1"/>
              </a:buClr>
              <a:buSzPts val="2600"/>
              <a:buFont typeface="Arial"/>
              <a:buChar char="•"/>
              <a:defRPr sz="2600" b="0" i="0" u="none" strike="noStrike" cap="none">
                <a:solidFill>
                  <a:schemeClr val="dk1"/>
                </a:solidFill>
                <a:latin typeface="Georgia"/>
                <a:ea typeface="Georgia"/>
                <a:cs typeface="Georgia"/>
                <a:sym typeface="Georgia"/>
              </a:defRPr>
            </a:lvl2pPr>
            <a:lvl3pPr marL="1371600" marR="0" lvl="2"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4pPr>
            <a:lvl5pPr marL="2286000" marR="0" lvl="4"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5pPr>
            <a:lvl6pPr marL="2743200" marR="0" lvl="5"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
        <p:nvSpPr>
          <p:cNvPr id="502" name="Shape 502"/>
          <p:cNvSpPr txBox="1"/>
          <p:nvPr/>
        </p:nvSpPr>
        <p:spPr>
          <a:xfrm>
            <a:off x="457826" y="6740726"/>
            <a:ext cx="12326526" cy="440341"/>
          </a:xfrm>
          <a:prstGeom prst="rect">
            <a:avLst/>
          </a:prstGeom>
          <a:noFill/>
          <a:ln>
            <a:noFill/>
          </a:ln>
        </p:spPr>
        <p:txBody>
          <a:bodyPr spcFirstLastPara="1" wrap="square" lIns="138200" tIns="138200" rIns="138200" bIns="138200" anchor="t" anchorCtr="0">
            <a:noAutofit/>
          </a:bodyPr>
          <a:lstStyle/>
          <a:p>
            <a:pPr marL="0" marR="0" lvl="0" indent="0" algn="l" rtl="0">
              <a:lnSpc>
                <a:spcPct val="100000"/>
              </a:lnSpc>
              <a:spcBef>
                <a:spcPts val="0"/>
              </a:spcBef>
              <a:spcAft>
                <a:spcPts val="0"/>
              </a:spcAft>
              <a:buClr>
                <a:srgbClr val="000000"/>
              </a:buClr>
              <a:buSzPts val="1171"/>
              <a:buFont typeface="Helvetica Neue"/>
              <a:buNone/>
            </a:pPr>
            <a:r>
              <a:rPr lang="en-US" sz="1171" b="1" i="0" u="none" strike="noStrike" cap="none">
                <a:solidFill>
                  <a:srgbClr val="000000"/>
                </a:solidFill>
                <a:latin typeface="Helvetica Neue"/>
                <a:ea typeface="Helvetica Neue"/>
                <a:cs typeface="Helvetica Neue"/>
                <a:sym typeface="Helvetica Neue"/>
              </a:rPr>
              <a:t>GENERAL ASSEMBLY	</a:t>
            </a:r>
            <a:endParaRPr sz="1400" b="0" i="0" u="none" strike="noStrike" cap="none">
              <a:solidFill>
                <a:srgbClr val="000000"/>
              </a:solidFill>
              <a:latin typeface="Arial"/>
              <a:ea typeface="Arial"/>
              <a:cs typeface="Arial"/>
              <a:sym typeface="Arial"/>
            </a:endParaRPr>
          </a:p>
        </p:txBody>
      </p:sp>
      <p:cxnSp>
        <p:nvCxnSpPr>
          <p:cNvPr id="503" name="Shape 503"/>
          <p:cNvCxnSpPr/>
          <p:nvPr/>
        </p:nvCxnSpPr>
        <p:spPr>
          <a:xfrm>
            <a:off x="591720" y="6740724"/>
            <a:ext cx="11821363" cy="0"/>
          </a:xfrm>
          <a:prstGeom prst="straightConnector1">
            <a:avLst/>
          </a:prstGeom>
          <a:noFill/>
          <a:ln w="9525" cap="flat" cmpd="sng">
            <a:solidFill>
              <a:srgbClr val="000000"/>
            </a:solidFill>
            <a:prstDash val="solid"/>
            <a:round/>
            <a:headEnd type="none" w="sm" len="sm"/>
            <a:tailEnd type="none" w="sm" len="sm"/>
          </a:ln>
        </p:spPr>
      </p:cxnSp>
      <p:pic>
        <p:nvPicPr>
          <p:cNvPr id="504" name="Shape 504"/>
          <p:cNvPicPr preferRelativeResize="0"/>
          <p:nvPr/>
        </p:nvPicPr>
        <p:blipFill rotWithShape="1">
          <a:blip r:embed="rId3">
            <a:alphaModFix/>
          </a:blip>
          <a:srcRect/>
          <a:stretch/>
        </p:blipFill>
        <p:spPr>
          <a:xfrm>
            <a:off x="12110723" y="6801592"/>
            <a:ext cx="319689" cy="31857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hapter">
  <p:cSld name="Chapter">
    <p:bg>
      <p:bgPr>
        <a:solidFill>
          <a:srgbClr val="1EC9C6"/>
        </a:solidFill>
        <a:effectLst/>
      </p:bgPr>
    </p:bg>
    <p:spTree>
      <p:nvGrpSpPr>
        <p:cNvPr id="1" name="Shape 288"/>
        <p:cNvGrpSpPr/>
        <p:nvPr/>
      </p:nvGrpSpPr>
      <p:grpSpPr>
        <a:xfrm>
          <a:off x="0" y="0"/>
          <a:ext cx="0" cy="0"/>
          <a:chOff x="0" y="0"/>
          <a:chExt cx="0" cy="0"/>
        </a:xfrm>
      </p:grpSpPr>
      <p:cxnSp>
        <p:nvCxnSpPr>
          <p:cNvPr id="289" name="Shape 289"/>
          <p:cNvCxnSpPr/>
          <p:nvPr/>
        </p:nvCxnSpPr>
        <p:spPr>
          <a:xfrm>
            <a:off x="591720" y="600229"/>
            <a:ext cx="11821363" cy="11"/>
          </a:xfrm>
          <a:prstGeom prst="straightConnector1">
            <a:avLst/>
          </a:prstGeom>
          <a:noFill/>
          <a:ln w="9525" cap="flat" cmpd="sng">
            <a:solidFill>
              <a:srgbClr val="FFFFFF"/>
            </a:solidFill>
            <a:prstDash val="solid"/>
            <a:miter lim="8000"/>
            <a:headEnd type="none" w="sm" len="sm"/>
            <a:tailEnd type="none" w="sm" len="sm"/>
          </a:ln>
        </p:spPr>
      </p:cxnSp>
      <p:cxnSp>
        <p:nvCxnSpPr>
          <p:cNvPr id="290" name="Shape 290"/>
          <p:cNvCxnSpPr/>
          <p:nvPr/>
        </p:nvCxnSpPr>
        <p:spPr>
          <a:xfrm>
            <a:off x="591720" y="1219203"/>
            <a:ext cx="11821363" cy="11"/>
          </a:xfrm>
          <a:prstGeom prst="straightConnector1">
            <a:avLst/>
          </a:prstGeom>
          <a:noFill/>
          <a:ln w="9525" cap="flat" cmpd="sng">
            <a:solidFill>
              <a:srgbClr val="FFFFFF"/>
            </a:solidFill>
            <a:prstDash val="solid"/>
            <a:miter lim="8000"/>
            <a:headEnd type="none" w="sm" len="sm"/>
            <a:tailEnd type="none" w="sm" len="sm"/>
          </a:ln>
        </p:spPr>
      </p:cxnSp>
      <p:sp>
        <p:nvSpPr>
          <p:cNvPr id="291" name="Shape 291"/>
          <p:cNvSpPr txBox="1"/>
          <p:nvPr/>
        </p:nvSpPr>
        <p:spPr>
          <a:xfrm>
            <a:off x="467386" y="6749059"/>
            <a:ext cx="11558595" cy="418719"/>
          </a:xfrm>
          <a:prstGeom prst="rect">
            <a:avLst/>
          </a:prstGeom>
          <a:no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FFFFFF"/>
              </a:buClr>
              <a:buSzPts val="1171"/>
              <a:buFont typeface="Helvetica Neue"/>
              <a:buNone/>
            </a:pPr>
            <a:r>
              <a:rPr lang="en-US" sz="1171" b="1" i="0" u="none" strike="noStrike" cap="none">
                <a:solidFill>
                  <a:srgbClr val="FFFFFF"/>
                </a:solidFill>
                <a:latin typeface="Helvetica Neue"/>
                <a:ea typeface="Helvetica Neue"/>
                <a:cs typeface="Helvetica Neue"/>
                <a:sym typeface="Helvetica Neue"/>
              </a:rPr>
              <a:t>GENERAL ASSEMBLY	</a:t>
            </a:r>
            <a:endParaRPr sz="1400" b="0" i="0" u="none" strike="noStrike" cap="none">
              <a:solidFill>
                <a:srgbClr val="000000"/>
              </a:solidFill>
              <a:latin typeface="Arial"/>
              <a:ea typeface="Arial"/>
              <a:cs typeface="Arial"/>
              <a:sym typeface="Arial"/>
            </a:endParaRPr>
          </a:p>
        </p:txBody>
      </p:sp>
      <p:cxnSp>
        <p:nvCxnSpPr>
          <p:cNvPr id="292" name="Shape 292"/>
          <p:cNvCxnSpPr/>
          <p:nvPr/>
        </p:nvCxnSpPr>
        <p:spPr>
          <a:xfrm>
            <a:off x="591720" y="6736359"/>
            <a:ext cx="11821363" cy="0"/>
          </a:xfrm>
          <a:prstGeom prst="straightConnector1">
            <a:avLst/>
          </a:prstGeom>
          <a:noFill/>
          <a:ln w="9525" cap="flat" cmpd="sng">
            <a:solidFill>
              <a:srgbClr val="FFFFFF"/>
            </a:solidFill>
            <a:prstDash val="solid"/>
            <a:round/>
            <a:headEnd type="none" w="sm" len="sm"/>
            <a:tailEnd type="none" w="sm" len="sm"/>
          </a:ln>
        </p:spPr>
      </p:cxnSp>
      <p:pic>
        <p:nvPicPr>
          <p:cNvPr id="293" name="Shape 293"/>
          <p:cNvPicPr preferRelativeResize="0"/>
          <p:nvPr/>
        </p:nvPicPr>
        <p:blipFill rotWithShape="1">
          <a:blip r:embed="rId2">
            <a:alphaModFix/>
          </a:blip>
          <a:srcRect/>
          <a:stretch/>
        </p:blipFill>
        <p:spPr>
          <a:xfrm>
            <a:off x="12120228" y="6812366"/>
            <a:ext cx="292584" cy="292076"/>
          </a:xfrm>
          <a:prstGeom prst="rect">
            <a:avLst/>
          </a:prstGeom>
          <a:noFill/>
          <a:ln>
            <a:noFill/>
          </a:ln>
        </p:spPr>
      </p:pic>
      <p:sp>
        <p:nvSpPr>
          <p:cNvPr id="294" name="Shape 294"/>
          <p:cNvSpPr txBox="1">
            <a:spLocks noGrp="1"/>
          </p:cNvSpPr>
          <p:nvPr>
            <p:ph type="title"/>
          </p:nvPr>
        </p:nvSpPr>
        <p:spPr>
          <a:xfrm>
            <a:off x="495928" y="600230"/>
            <a:ext cx="11838716" cy="729871"/>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1400"/>
              <a:buFont typeface="Oswald"/>
              <a:buNone/>
              <a:defRPr sz="32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95" name="Shape 295"/>
          <p:cNvSpPr txBox="1">
            <a:spLocks noGrp="1"/>
          </p:cNvSpPr>
          <p:nvPr>
            <p:ph type="body" idx="1"/>
          </p:nvPr>
        </p:nvSpPr>
        <p:spPr>
          <a:xfrm>
            <a:off x="475488" y="1463040"/>
            <a:ext cx="11916181" cy="5184861"/>
          </a:xfrm>
          <a:prstGeom prst="rect">
            <a:avLst/>
          </a:prstGeom>
          <a:noFill/>
          <a:ln>
            <a:noFill/>
          </a:ln>
        </p:spPr>
        <p:txBody>
          <a:bodyPr spcFirstLastPara="1" wrap="square" lIns="91425" tIns="91425" rIns="91425" bIns="91425" anchor="t" anchorCtr="0"/>
          <a:lstStyle>
            <a:lvl1pPr marL="457200" marR="0" lvl="0" indent="-228600" algn="l" rtl="0">
              <a:lnSpc>
                <a:spcPct val="85000"/>
              </a:lnSpc>
              <a:spcBef>
                <a:spcPts val="0"/>
              </a:spcBef>
              <a:spcAft>
                <a:spcPts val="0"/>
              </a:spcAft>
              <a:buClr>
                <a:schemeClr val="lt1"/>
              </a:buClr>
              <a:buSzPts val="2800"/>
              <a:buFont typeface="Georgia"/>
              <a:buNone/>
              <a:defRPr sz="9600" b="1" i="0" u="none" strike="noStrike" cap="none">
                <a:solidFill>
                  <a:schemeClr val="lt1"/>
                </a:solidFill>
                <a:latin typeface="Oswald"/>
                <a:ea typeface="Oswald"/>
                <a:cs typeface="Oswald"/>
                <a:sym typeface="Oswald"/>
              </a:defRPr>
            </a:lvl1pPr>
            <a:lvl2pPr marL="914400" marR="0" lvl="1" indent="-228600" algn="l" rtl="0">
              <a:lnSpc>
                <a:spcPct val="114000"/>
              </a:lnSpc>
              <a:spcBef>
                <a:spcPts val="0"/>
              </a:spcBef>
              <a:spcAft>
                <a:spcPts val="0"/>
              </a:spcAft>
              <a:buClr>
                <a:schemeClr val="lt1"/>
              </a:buClr>
              <a:buSzPts val="2600"/>
              <a:buFont typeface="Arial"/>
              <a:buNone/>
              <a:defRPr sz="2600" b="1" i="0" u="none" strike="noStrike" cap="none">
                <a:solidFill>
                  <a:schemeClr val="lt1"/>
                </a:solidFill>
                <a:latin typeface="Oswald"/>
                <a:ea typeface="Oswald"/>
                <a:cs typeface="Oswald"/>
                <a:sym typeface="Oswald"/>
              </a:defRPr>
            </a:lvl2pPr>
            <a:lvl3pPr marL="1371600" marR="0" lvl="2" indent="-355600" algn="l" rtl="0">
              <a:lnSpc>
                <a:spcPct val="114000"/>
              </a:lnSpc>
              <a:spcBef>
                <a:spcPts val="600"/>
              </a:spcBef>
              <a:spcAft>
                <a:spcPts val="0"/>
              </a:spcAft>
              <a:buClr>
                <a:schemeClr val="lt1"/>
              </a:buClr>
              <a:buSzPts val="2000"/>
              <a:buFont typeface="Arial"/>
              <a:buChar char="•"/>
              <a:defRPr sz="2000" b="1" i="0" u="none" strike="noStrike" cap="none">
                <a:solidFill>
                  <a:schemeClr val="lt1"/>
                </a:solidFill>
                <a:latin typeface="Oswald"/>
                <a:ea typeface="Oswald"/>
                <a:cs typeface="Oswald"/>
                <a:sym typeface="Oswald"/>
              </a:defRPr>
            </a:lvl3pPr>
            <a:lvl4pPr marL="1828800" marR="0" lvl="3" indent="-342900" algn="l" rtl="0">
              <a:lnSpc>
                <a:spcPct val="114000"/>
              </a:lnSpc>
              <a:spcBef>
                <a:spcPts val="0"/>
              </a:spcBef>
              <a:spcAft>
                <a:spcPts val="0"/>
              </a:spcAft>
              <a:buClr>
                <a:schemeClr val="lt1"/>
              </a:buClr>
              <a:buSzPts val="1800"/>
              <a:buFont typeface="Arial"/>
              <a:buChar char="•"/>
              <a:defRPr sz="1800" b="1" i="0" u="none" strike="noStrike" cap="none">
                <a:solidFill>
                  <a:schemeClr val="lt1"/>
                </a:solidFill>
                <a:latin typeface="Oswald"/>
                <a:ea typeface="Oswald"/>
                <a:cs typeface="Oswald"/>
                <a:sym typeface="Oswald"/>
              </a:defRPr>
            </a:lvl4pPr>
            <a:lvl5pPr marL="2286000" marR="0" lvl="4" indent="-317500" algn="l" rtl="0">
              <a:lnSpc>
                <a:spcPct val="114000"/>
              </a:lnSpc>
              <a:spcBef>
                <a:spcPts val="0"/>
              </a:spcBef>
              <a:spcAft>
                <a:spcPts val="0"/>
              </a:spcAft>
              <a:buClr>
                <a:schemeClr val="lt1"/>
              </a:buClr>
              <a:buSzPts val="1400"/>
              <a:buFont typeface="Arial"/>
              <a:buChar char="•"/>
              <a:defRPr sz="1400" b="1" i="0" u="none" strike="noStrike" cap="none">
                <a:solidFill>
                  <a:schemeClr val="lt1"/>
                </a:solidFill>
                <a:latin typeface="Oswald"/>
                <a:ea typeface="Oswald"/>
                <a:cs typeface="Oswald"/>
                <a:sym typeface="Oswald"/>
              </a:defRPr>
            </a:lvl5pPr>
            <a:lvl6pPr marL="2743200" marR="0" lvl="5"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p:spTree>
      <p:nvGrpSpPr>
        <p:cNvPr id="1" name="Shape 505"/>
        <p:cNvGrpSpPr/>
        <p:nvPr/>
      </p:nvGrpSpPr>
      <p:grpSpPr>
        <a:xfrm>
          <a:off x="0" y="0"/>
          <a:ext cx="0" cy="0"/>
          <a:chOff x="0" y="0"/>
          <a:chExt cx="0" cy="0"/>
        </a:xfrm>
      </p:grpSpPr>
      <p:pic>
        <p:nvPicPr>
          <p:cNvPr id="506" name="Shape 506"/>
          <p:cNvPicPr preferRelativeResize="0"/>
          <p:nvPr/>
        </p:nvPicPr>
        <p:blipFill rotWithShape="1">
          <a:blip r:embed="rId2">
            <a:alphaModFix/>
          </a:blip>
          <a:srcRect/>
          <a:stretch/>
        </p:blipFill>
        <p:spPr>
          <a:xfrm>
            <a:off x="898100" y="754239"/>
            <a:ext cx="4037396" cy="6040332"/>
          </a:xfrm>
          <a:prstGeom prst="rect">
            <a:avLst/>
          </a:prstGeom>
          <a:noFill/>
          <a:ln>
            <a:noFill/>
          </a:ln>
        </p:spPr>
      </p:pic>
      <p:pic>
        <p:nvPicPr>
          <p:cNvPr id="507" name="Shape 507"/>
          <p:cNvPicPr preferRelativeResize="0"/>
          <p:nvPr/>
        </p:nvPicPr>
        <p:blipFill rotWithShape="1">
          <a:blip r:embed="rId3">
            <a:alphaModFix/>
          </a:blip>
          <a:srcRect/>
          <a:stretch/>
        </p:blipFill>
        <p:spPr>
          <a:xfrm>
            <a:off x="4555701" y="812191"/>
            <a:ext cx="3689785" cy="5477177"/>
          </a:xfrm>
          <a:prstGeom prst="rect">
            <a:avLst/>
          </a:prstGeom>
          <a:noFill/>
          <a:ln>
            <a:noFill/>
          </a:ln>
        </p:spPr>
      </p:pic>
      <p:pic>
        <p:nvPicPr>
          <p:cNvPr id="508" name="Shape 508"/>
          <p:cNvPicPr preferRelativeResize="0"/>
          <p:nvPr/>
        </p:nvPicPr>
        <p:blipFill rotWithShape="1">
          <a:blip r:embed="rId4">
            <a:alphaModFix/>
          </a:blip>
          <a:srcRect/>
          <a:stretch/>
        </p:blipFill>
        <p:spPr>
          <a:xfrm>
            <a:off x="8391099" y="799490"/>
            <a:ext cx="2977537" cy="5459450"/>
          </a:xfrm>
          <a:prstGeom prst="rect">
            <a:avLst/>
          </a:prstGeom>
          <a:noFill/>
          <a:ln>
            <a:noFill/>
          </a:ln>
        </p:spPr>
      </p:pic>
      <p:cxnSp>
        <p:nvCxnSpPr>
          <p:cNvPr id="509" name="Shape 509"/>
          <p:cNvCxnSpPr/>
          <p:nvPr/>
        </p:nvCxnSpPr>
        <p:spPr>
          <a:xfrm>
            <a:off x="635003" y="399615"/>
            <a:ext cx="11734800" cy="11"/>
          </a:xfrm>
          <a:prstGeom prst="straightConnector1">
            <a:avLst/>
          </a:prstGeom>
          <a:noFill/>
          <a:ln>
            <a:noFill/>
          </a:ln>
        </p:spPr>
      </p:cxnSp>
      <p:cxnSp>
        <p:nvCxnSpPr>
          <p:cNvPr id="510" name="Shape 510"/>
          <p:cNvCxnSpPr/>
          <p:nvPr/>
        </p:nvCxnSpPr>
        <p:spPr>
          <a:xfrm>
            <a:off x="635003" y="983815"/>
            <a:ext cx="11734800" cy="11"/>
          </a:xfrm>
          <a:prstGeom prst="straightConnector1">
            <a:avLst/>
          </a:prstGeom>
          <a:noFill/>
          <a:ln>
            <a:noFill/>
          </a:ln>
        </p:spPr>
      </p:cxnSp>
      <p:sp>
        <p:nvSpPr>
          <p:cNvPr id="511" name="Shape 511"/>
          <p:cNvSpPr/>
          <p:nvPr/>
        </p:nvSpPr>
        <p:spPr>
          <a:xfrm>
            <a:off x="5533603" y="3511371"/>
            <a:ext cx="1707947" cy="254000"/>
          </a:xfrm>
          <a:prstGeom prst="rect">
            <a:avLst/>
          </a:prstGeom>
          <a:noFill/>
          <a:ln>
            <a:noFill/>
          </a:ln>
        </p:spPr>
        <p:txBody>
          <a:bodyPr spcFirstLastPara="1" wrap="square" lIns="37950" tIns="37950" rIns="37950" bIns="37950" anchor="t" anchorCtr="0">
            <a:noAutofit/>
          </a:bodyPr>
          <a:lstStyle/>
          <a:p>
            <a:pPr marL="0" marR="0" lvl="0" indent="0" algn="l" rtl="0">
              <a:lnSpc>
                <a:spcPct val="100000"/>
              </a:lnSpc>
              <a:spcBef>
                <a:spcPts val="0"/>
              </a:spcBef>
              <a:spcAft>
                <a:spcPts val="0"/>
              </a:spcAft>
              <a:buClr>
                <a:srgbClr val="000000"/>
              </a:buClr>
              <a:buSzPts val="1396"/>
              <a:buFont typeface="Arial"/>
              <a:buNone/>
            </a:pPr>
            <a:r>
              <a:rPr lang="en-US" sz="1396" b="0" i="0" u="none" strike="noStrike" cap="none">
                <a:solidFill>
                  <a:srgbClr val="000000"/>
                </a:solidFill>
                <a:latin typeface="Arial"/>
                <a:ea typeface="Arial"/>
                <a:cs typeface="Arial"/>
                <a:sym typeface="Arial"/>
              </a:rPr>
              <a:t>Drag an object here</a:t>
            </a:r>
            <a:endParaRPr sz="1400" b="0" i="0" u="none" strike="noStrike" cap="none">
              <a:solidFill>
                <a:srgbClr val="000000"/>
              </a:solidFill>
              <a:latin typeface="Arial"/>
              <a:ea typeface="Arial"/>
              <a:cs typeface="Arial"/>
              <a:sym typeface="Arial"/>
            </a:endParaRPr>
          </a:p>
        </p:txBody>
      </p:sp>
      <p:sp>
        <p:nvSpPr>
          <p:cNvPr id="512" name="Shape 512"/>
          <p:cNvSpPr/>
          <p:nvPr/>
        </p:nvSpPr>
        <p:spPr>
          <a:xfrm>
            <a:off x="9064200" y="3511371"/>
            <a:ext cx="1707947" cy="254000"/>
          </a:xfrm>
          <a:prstGeom prst="rect">
            <a:avLst/>
          </a:prstGeom>
          <a:noFill/>
          <a:ln>
            <a:noFill/>
          </a:ln>
        </p:spPr>
        <p:txBody>
          <a:bodyPr spcFirstLastPara="1" wrap="square" lIns="37950" tIns="37950" rIns="37950" bIns="37950" anchor="t" anchorCtr="0">
            <a:noAutofit/>
          </a:bodyPr>
          <a:lstStyle/>
          <a:p>
            <a:pPr marL="0" marR="0" lvl="0" indent="0" algn="l" rtl="0">
              <a:lnSpc>
                <a:spcPct val="100000"/>
              </a:lnSpc>
              <a:spcBef>
                <a:spcPts val="0"/>
              </a:spcBef>
              <a:spcAft>
                <a:spcPts val="0"/>
              </a:spcAft>
              <a:buClr>
                <a:srgbClr val="000000"/>
              </a:buClr>
              <a:buSzPts val="1396"/>
              <a:buFont typeface="Arial"/>
              <a:buNone/>
            </a:pPr>
            <a:r>
              <a:rPr lang="en-US" sz="1396" b="0" i="0" u="none" strike="noStrike" cap="none">
                <a:solidFill>
                  <a:srgbClr val="000000"/>
                </a:solidFill>
                <a:latin typeface="Arial"/>
                <a:ea typeface="Arial"/>
                <a:cs typeface="Arial"/>
                <a:sym typeface="Arial"/>
              </a:rPr>
              <a:t>Drag an object here</a:t>
            </a:r>
            <a:endParaRPr sz="1400" b="0" i="0" u="none" strike="noStrike" cap="none">
              <a:solidFill>
                <a:srgbClr val="000000"/>
              </a:solidFill>
              <a:latin typeface="Arial"/>
              <a:ea typeface="Arial"/>
              <a:cs typeface="Arial"/>
              <a:sym typeface="Arial"/>
            </a:endParaRPr>
          </a:p>
        </p:txBody>
      </p:sp>
      <p:sp>
        <p:nvSpPr>
          <p:cNvPr id="513" name="Shape 513"/>
          <p:cNvSpPr txBox="1">
            <a:spLocks noGrp="1"/>
          </p:cNvSpPr>
          <p:nvPr>
            <p:ph type="body" idx="1"/>
          </p:nvPr>
        </p:nvSpPr>
        <p:spPr>
          <a:xfrm>
            <a:off x="1723603" y="1421786"/>
            <a:ext cx="2311401" cy="3962397"/>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1"/>
              </a:buClr>
              <a:buSzPts val="2800"/>
              <a:buFont typeface="Georgia"/>
              <a:buNone/>
              <a:defRPr sz="2800" b="0" i="0" u="none" strike="noStrike" cap="none">
                <a:solidFill>
                  <a:schemeClr val="dk1"/>
                </a:solidFill>
                <a:latin typeface="Georgia"/>
                <a:ea typeface="Georgia"/>
                <a:cs typeface="Georgia"/>
                <a:sym typeface="Georgia"/>
              </a:defRPr>
            </a:lvl1pPr>
            <a:lvl2pPr marL="914400" marR="0" lvl="1" indent="-393700" algn="l" rtl="0">
              <a:lnSpc>
                <a:spcPct val="100000"/>
              </a:lnSpc>
              <a:spcBef>
                <a:spcPts val="1200"/>
              </a:spcBef>
              <a:spcAft>
                <a:spcPts val="0"/>
              </a:spcAft>
              <a:buClr>
                <a:schemeClr val="dk1"/>
              </a:buClr>
              <a:buSzPts val="2600"/>
              <a:buFont typeface="Arial"/>
              <a:buChar char="•"/>
              <a:defRPr sz="2600" b="0" i="0" u="none" strike="noStrike" cap="none">
                <a:solidFill>
                  <a:schemeClr val="dk1"/>
                </a:solidFill>
                <a:latin typeface="Georgia"/>
                <a:ea typeface="Georgia"/>
                <a:cs typeface="Georgia"/>
                <a:sym typeface="Georgia"/>
              </a:defRPr>
            </a:lvl2pPr>
            <a:lvl3pPr marL="1371600" marR="0" lvl="2"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4pPr>
            <a:lvl5pPr marL="2286000" marR="0" lvl="4"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5pPr>
            <a:lvl6pPr marL="2743200" marR="0" lvl="5"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10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
        <p:nvSpPr>
          <p:cNvPr id="514" name="Shape 514"/>
          <p:cNvSpPr txBox="1"/>
          <p:nvPr/>
        </p:nvSpPr>
        <p:spPr>
          <a:xfrm>
            <a:off x="457826" y="6740726"/>
            <a:ext cx="12326526" cy="440341"/>
          </a:xfrm>
          <a:prstGeom prst="rect">
            <a:avLst/>
          </a:prstGeom>
          <a:noFill/>
          <a:ln>
            <a:noFill/>
          </a:ln>
        </p:spPr>
        <p:txBody>
          <a:bodyPr spcFirstLastPara="1" wrap="square" lIns="138200" tIns="138200" rIns="138200" bIns="138200" anchor="t" anchorCtr="0">
            <a:noAutofit/>
          </a:bodyPr>
          <a:lstStyle/>
          <a:p>
            <a:pPr marL="0" marR="0" lvl="0" indent="0" algn="l" rtl="0">
              <a:lnSpc>
                <a:spcPct val="100000"/>
              </a:lnSpc>
              <a:spcBef>
                <a:spcPts val="0"/>
              </a:spcBef>
              <a:spcAft>
                <a:spcPts val="0"/>
              </a:spcAft>
              <a:buClr>
                <a:srgbClr val="000000"/>
              </a:buClr>
              <a:buSzPts val="1171"/>
              <a:buFont typeface="Helvetica Neue"/>
              <a:buNone/>
            </a:pPr>
            <a:r>
              <a:rPr lang="en-US" sz="1171" b="1" i="0" u="none" strike="noStrike" cap="none">
                <a:solidFill>
                  <a:srgbClr val="000000"/>
                </a:solidFill>
                <a:latin typeface="Helvetica Neue"/>
                <a:ea typeface="Helvetica Neue"/>
                <a:cs typeface="Helvetica Neue"/>
                <a:sym typeface="Helvetica Neue"/>
              </a:rPr>
              <a:t>GENERAL ASSEMBLY	</a:t>
            </a:r>
            <a:endParaRPr sz="1400" b="0" i="0" u="none" strike="noStrike" cap="none">
              <a:solidFill>
                <a:srgbClr val="000000"/>
              </a:solidFill>
              <a:latin typeface="Arial"/>
              <a:ea typeface="Arial"/>
              <a:cs typeface="Arial"/>
              <a:sym typeface="Arial"/>
            </a:endParaRPr>
          </a:p>
        </p:txBody>
      </p:sp>
      <p:cxnSp>
        <p:nvCxnSpPr>
          <p:cNvPr id="515" name="Shape 515"/>
          <p:cNvCxnSpPr/>
          <p:nvPr/>
        </p:nvCxnSpPr>
        <p:spPr>
          <a:xfrm>
            <a:off x="591720" y="6740724"/>
            <a:ext cx="11821363" cy="0"/>
          </a:xfrm>
          <a:prstGeom prst="straightConnector1">
            <a:avLst/>
          </a:prstGeom>
          <a:noFill/>
          <a:ln w="9525" cap="flat" cmpd="sng">
            <a:solidFill>
              <a:srgbClr val="000000"/>
            </a:solidFill>
            <a:prstDash val="solid"/>
            <a:round/>
            <a:headEnd type="none" w="sm" len="sm"/>
            <a:tailEnd type="none" w="sm" len="sm"/>
          </a:ln>
        </p:spPr>
      </p:cxnSp>
      <p:pic>
        <p:nvPicPr>
          <p:cNvPr id="516" name="Shape 516"/>
          <p:cNvPicPr preferRelativeResize="0"/>
          <p:nvPr/>
        </p:nvPicPr>
        <p:blipFill rotWithShape="1">
          <a:blip r:embed="rId5">
            <a:alphaModFix/>
          </a:blip>
          <a:srcRect/>
          <a:stretch/>
        </p:blipFill>
        <p:spPr>
          <a:xfrm>
            <a:off x="12110723" y="6801592"/>
            <a:ext cx="319689" cy="31857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296"/>
        <p:cNvGrpSpPr/>
        <p:nvPr/>
      </p:nvGrpSpPr>
      <p:grpSpPr>
        <a:xfrm>
          <a:off x="0" y="0"/>
          <a:ext cx="0" cy="0"/>
          <a:chOff x="0" y="0"/>
          <a:chExt cx="0" cy="0"/>
        </a:xfrm>
      </p:grpSpPr>
      <p:sp>
        <p:nvSpPr>
          <p:cNvPr id="297" name="Shape 297"/>
          <p:cNvSpPr txBox="1">
            <a:spLocks noGrp="1"/>
          </p:cNvSpPr>
          <p:nvPr>
            <p:ph type="body" idx="1"/>
          </p:nvPr>
        </p:nvSpPr>
        <p:spPr>
          <a:xfrm>
            <a:off x="635000" y="2303253"/>
            <a:ext cx="11734801" cy="4376602"/>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0"/>
              </a:spcBef>
              <a:spcAft>
                <a:spcPts val="0"/>
              </a:spcAft>
              <a:buClr>
                <a:schemeClr val="dk1"/>
              </a:buClr>
              <a:buSzPts val="2800"/>
              <a:buFont typeface="Georgia"/>
              <a:buChar char="‣"/>
              <a:defRPr sz="2800" b="0" i="0" u="none" strike="noStrike" cap="none">
                <a:solidFill>
                  <a:schemeClr val="dk1"/>
                </a:solidFill>
                <a:latin typeface="Georgia"/>
                <a:ea typeface="Georgia"/>
                <a:cs typeface="Georgia"/>
                <a:sym typeface="Georgia"/>
              </a:defRPr>
            </a:lvl1pPr>
            <a:lvl2pPr marL="914400" marR="0" lvl="1" indent="-393700" algn="l" rtl="0">
              <a:lnSpc>
                <a:spcPct val="114000"/>
              </a:lnSpc>
              <a:spcBef>
                <a:spcPts val="1200"/>
              </a:spcBef>
              <a:spcAft>
                <a:spcPts val="0"/>
              </a:spcAft>
              <a:buClr>
                <a:schemeClr val="dk1"/>
              </a:buClr>
              <a:buSzPts val="2600"/>
              <a:buFont typeface="Merriweather Sans"/>
              <a:buChar char="‣"/>
              <a:defRPr sz="2600" b="0" i="0" u="none" strike="noStrike" cap="none">
                <a:solidFill>
                  <a:schemeClr val="dk1"/>
                </a:solidFill>
                <a:latin typeface="Georgia"/>
                <a:ea typeface="Georgia"/>
                <a:cs typeface="Georgia"/>
                <a:sym typeface="Georgia"/>
              </a:defRPr>
            </a:lvl2pPr>
            <a:lvl3pPr marL="1371600" marR="0" lvl="2" indent="-355600" algn="l" rtl="0">
              <a:lnSpc>
                <a:spcPct val="114000"/>
              </a:lnSpc>
              <a:spcBef>
                <a:spcPts val="600"/>
              </a:spcBef>
              <a:spcAft>
                <a:spcPts val="0"/>
              </a:spcAft>
              <a:buClr>
                <a:schemeClr val="dk1"/>
              </a:buClr>
              <a:buSzPts val="2000"/>
              <a:buFont typeface="Merriweather Sans"/>
              <a:buChar char="‣"/>
              <a:defRPr sz="2000" b="0" i="0" u="none" strike="noStrike" cap="none">
                <a:solidFill>
                  <a:schemeClr val="dk1"/>
                </a:solidFill>
                <a:latin typeface="Georgia"/>
                <a:ea typeface="Georgia"/>
                <a:cs typeface="Georgia"/>
                <a:sym typeface="Georgia"/>
              </a:defRPr>
            </a:lvl3pPr>
            <a:lvl4pPr marL="1828800" marR="0" lvl="3" indent="-342900" algn="l" rtl="0">
              <a:lnSpc>
                <a:spcPct val="114000"/>
              </a:lnSpc>
              <a:spcBef>
                <a:spcPts val="0"/>
              </a:spcBef>
              <a:spcAft>
                <a:spcPts val="0"/>
              </a:spcAft>
              <a:buClr>
                <a:schemeClr val="dk1"/>
              </a:buClr>
              <a:buSzPts val="1800"/>
              <a:buFont typeface="Merriweather Sans"/>
              <a:buChar char="‣"/>
              <a:defRPr sz="1800" b="0" i="0" u="none" strike="noStrike" cap="none">
                <a:solidFill>
                  <a:schemeClr val="dk1"/>
                </a:solidFill>
                <a:latin typeface="Georgia"/>
                <a:ea typeface="Georgia"/>
                <a:cs typeface="Georgia"/>
                <a:sym typeface="Georgia"/>
              </a:defRPr>
            </a:lvl4pPr>
            <a:lvl5pPr marL="2286000" marR="0" lvl="4" indent="-317500" algn="l" rtl="0">
              <a:lnSpc>
                <a:spcPct val="114000"/>
              </a:lnSpc>
              <a:spcBef>
                <a:spcPts val="0"/>
              </a:spcBef>
              <a:spcAft>
                <a:spcPts val="0"/>
              </a:spcAft>
              <a:buClr>
                <a:schemeClr val="dk1"/>
              </a:buClr>
              <a:buSzPts val="1400"/>
              <a:buFont typeface="Merriweather Sans"/>
              <a:buChar char="‣"/>
              <a:defRPr sz="1400" b="0" i="0" u="none" strike="noStrike" cap="none">
                <a:solidFill>
                  <a:schemeClr val="dk1"/>
                </a:solidFill>
                <a:latin typeface="Georgia"/>
                <a:ea typeface="Georgia"/>
                <a:cs typeface="Georgia"/>
                <a:sym typeface="Georgia"/>
              </a:defRPr>
            </a:lvl5pPr>
            <a:lvl6pPr marL="2743200" marR="0" lvl="5" indent="-350329" algn="l" rtl="0">
              <a:lnSpc>
                <a:spcPct val="9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9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9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90000"/>
              </a:lnSpc>
              <a:spcBef>
                <a:spcPts val="0"/>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
        <p:nvSpPr>
          <p:cNvPr id="298" name="Shape 298"/>
          <p:cNvSpPr txBox="1"/>
          <p:nvPr/>
        </p:nvSpPr>
        <p:spPr>
          <a:xfrm>
            <a:off x="457824" y="6740725"/>
            <a:ext cx="12326526" cy="440340"/>
          </a:xfrm>
          <a:prstGeom prst="rect">
            <a:avLst/>
          </a:prstGeom>
          <a:noFill/>
          <a:ln>
            <a:noFill/>
          </a:ln>
        </p:spPr>
        <p:txBody>
          <a:bodyPr spcFirstLastPara="1" wrap="square" lIns="138200" tIns="138200" rIns="138200" bIns="138200" anchor="t" anchorCtr="0">
            <a:noAutofit/>
          </a:bodyPr>
          <a:lstStyle/>
          <a:p>
            <a:pPr marL="0" marR="0" lvl="0" indent="0" algn="l" rtl="0">
              <a:lnSpc>
                <a:spcPct val="100000"/>
              </a:lnSpc>
              <a:spcBef>
                <a:spcPts val="0"/>
              </a:spcBef>
              <a:spcAft>
                <a:spcPts val="0"/>
              </a:spcAft>
              <a:buClr>
                <a:srgbClr val="000000"/>
              </a:buClr>
              <a:buSzPts val="1171"/>
              <a:buFont typeface="Helvetica Neue"/>
              <a:buNone/>
            </a:pPr>
            <a:r>
              <a:rPr lang="en-US" sz="1171" b="1" i="0" u="none" strike="noStrike" cap="none">
                <a:solidFill>
                  <a:srgbClr val="000000"/>
                </a:solidFill>
                <a:latin typeface="Helvetica Neue"/>
                <a:ea typeface="Helvetica Neue"/>
                <a:cs typeface="Helvetica Neue"/>
                <a:sym typeface="Helvetica Neue"/>
              </a:rPr>
              <a:t>GENERAL ASSEMBLY	</a:t>
            </a:r>
            <a:endParaRPr sz="1400" b="0" i="0" u="none" strike="noStrike" cap="none">
              <a:solidFill>
                <a:srgbClr val="000000"/>
              </a:solidFill>
              <a:latin typeface="Arial"/>
              <a:ea typeface="Arial"/>
              <a:cs typeface="Arial"/>
              <a:sym typeface="Arial"/>
            </a:endParaRPr>
          </a:p>
        </p:txBody>
      </p:sp>
      <p:cxnSp>
        <p:nvCxnSpPr>
          <p:cNvPr id="299" name="Shape 299"/>
          <p:cNvCxnSpPr/>
          <p:nvPr/>
        </p:nvCxnSpPr>
        <p:spPr>
          <a:xfrm>
            <a:off x="591720" y="6740723"/>
            <a:ext cx="11821363" cy="0"/>
          </a:xfrm>
          <a:prstGeom prst="straightConnector1">
            <a:avLst/>
          </a:prstGeom>
          <a:noFill/>
          <a:ln w="9525" cap="flat" cmpd="sng">
            <a:solidFill>
              <a:srgbClr val="000000"/>
            </a:solidFill>
            <a:prstDash val="solid"/>
            <a:round/>
            <a:headEnd type="none" w="sm" len="sm"/>
            <a:tailEnd type="none" w="sm" len="sm"/>
          </a:ln>
        </p:spPr>
      </p:cxnSp>
      <p:pic>
        <p:nvPicPr>
          <p:cNvPr id="300" name="Shape 300"/>
          <p:cNvPicPr preferRelativeResize="0"/>
          <p:nvPr/>
        </p:nvPicPr>
        <p:blipFill rotWithShape="1">
          <a:blip r:embed="rId2">
            <a:alphaModFix/>
          </a:blip>
          <a:srcRect/>
          <a:stretch/>
        </p:blipFill>
        <p:spPr>
          <a:xfrm>
            <a:off x="12110722" y="6801591"/>
            <a:ext cx="319688" cy="318579"/>
          </a:xfrm>
          <a:prstGeom prst="rect">
            <a:avLst/>
          </a:prstGeom>
          <a:noFill/>
          <a:ln>
            <a:noFill/>
          </a:ln>
        </p:spPr>
      </p:pic>
      <p:cxnSp>
        <p:nvCxnSpPr>
          <p:cNvPr id="301" name="Shape 301"/>
          <p:cNvCxnSpPr/>
          <p:nvPr/>
        </p:nvCxnSpPr>
        <p:spPr>
          <a:xfrm>
            <a:off x="591720" y="596673"/>
            <a:ext cx="11821363" cy="12"/>
          </a:xfrm>
          <a:prstGeom prst="straightConnector1">
            <a:avLst/>
          </a:prstGeom>
          <a:noFill/>
          <a:ln w="9525" cap="flat" cmpd="sng">
            <a:solidFill>
              <a:srgbClr val="000000"/>
            </a:solidFill>
            <a:prstDash val="solid"/>
            <a:round/>
            <a:headEnd type="none" w="sm" len="sm"/>
            <a:tailEnd type="none" w="sm" len="sm"/>
          </a:ln>
        </p:spPr>
      </p:cxnSp>
      <p:cxnSp>
        <p:nvCxnSpPr>
          <p:cNvPr id="302" name="Shape 302"/>
          <p:cNvCxnSpPr/>
          <p:nvPr/>
        </p:nvCxnSpPr>
        <p:spPr>
          <a:xfrm>
            <a:off x="591720" y="1218736"/>
            <a:ext cx="11821363" cy="12"/>
          </a:xfrm>
          <a:prstGeom prst="straightConnector1">
            <a:avLst/>
          </a:prstGeom>
          <a:noFill/>
          <a:ln w="9525" cap="flat" cmpd="sng">
            <a:solidFill>
              <a:srgbClr val="000000"/>
            </a:solidFill>
            <a:prstDash val="solid"/>
            <a:round/>
            <a:headEnd type="none" w="sm" len="sm"/>
            <a:tailEnd type="none" w="sm" len="sm"/>
          </a:ln>
        </p:spPr>
      </p:cxnSp>
      <p:sp>
        <p:nvSpPr>
          <p:cNvPr id="303" name="Shape 303"/>
          <p:cNvSpPr txBox="1">
            <a:spLocks noGrp="1"/>
          </p:cNvSpPr>
          <p:nvPr>
            <p:ph type="title"/>
          </p:nvPr>
        </p:nvSpPr>
        <p:spPr>
          <a:xfrm>
            <a:off x="495926" y="648729"/>
            <a:ext cx="11873873" cy="617838"/>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1400"/>
              <a:buFont typeface="Oswald"/>
              <a:buNone/>
              <a:defRPr sz="32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04" name="Shape 304"/>
          <p:cNvSpPr txBox="1">
            <a:spLocks noGrp="1"/>
          </p:cNvSpPr>
          <p:nvPr>
            <p:ph type="body" idx="2"/>
          </p:nvPr>
        </p:nvSpPr>
        <p:spPr>
          <a:xfrm>
            <a:off x="495926" y="1393793"/>
            <a:ext cx="11873873" cy="724346"/>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dk1"/>
              </a:buClr>
              <a:buSzPts val="2800"/>
              <a:buFont typeface="Georgia"/>
              <a:buNone/>
              <a:defRPr sz="5400" b="1" i="0" u="none" strike="noStrike" cap="none">
                <a:solidFill>
                  <a:schemeClr val="dk1"/>
                </a:solidFill>
                <a:latin typeface="Oswald"/>
                <a:ea typeface="Oswald"/>
                <a:cs typeface="Oswald"/>
                <a:sym typeface="Oswald"/>
              </a:defRPr>
            </a:lvl1pPr>
            <a:lvl2pPr marL="914400" marR="0" lvl="1" indent="-228600" algn="l" rtl="0">
              <a:lnSpc>
                <a:spcPct val="114000"/>
              </a:lnSpc>
              <a:spcBef>
                <a:spcPts val="1200"/>
              </a:spcBef>
              <a:spcAft>
                <a:spcPts val="0"/>
              </a:spcAft>
              <a:buClr>
                <a:schemeClr val="dk1"/>
              </a:buClr>
              <a:buSzPts val="2600"/>
              <a:buFont typeface="Arial"/>
              <a:buNone/>
              <a:defRPr sz="2600" b="0" i="0" u="none" strike="noStrike" cap="none">
                <a:solidFill>
                  <a:schemeClr val="dk1"/>
                </a:solidFill>
                <a:latin typeface="Georgia"/>
                <a:ea typeface="Georgia"/>
                <a:cs typeface="Georgia"/>
                <a:sym typeface="Georgia"/>
              </a:defRPr>
            </a:lvl2pPr>
            <a:lvl3pPr marL="1371600" marR="0" lvl="2" indent="-355600" algn="l" rtl="0">
              <a:lnSpc>
                <a:spcPct val="114000"/>
              </a:lnSpc>
              <a:spcBef>
                <a:spcPts val="6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3pPr>
            <a:lvl4pPr marL="1828800" marR="0" lvl="3"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4pPr>
            <a:lvl5pPr marL="2286000" marR="0" lvl="4"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5pPr>
            <a:lvl6pPr marL="2743200" marR="0" lvl="5"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05"/>
        <p:cNvGrpSpPr/>
        <p:nvPr/>
      </p:nvGrpSpPr>
      <p:grpSpPr>
        <a:xfrm>
          <a:off x="0" y="0"/>
          <a:ext cx="0" cy="0"/>
          <a:chOff x="0" y="0"/>
          <a:chExt cx="0" cy="0"/>
        </a:xfrm>
      </p:grpSpPr>
      <p:sp>
        <p:nvSpPr>
          <p:cNvPr id="306" name="Shape 306"/>
          <p:cNvSpPr txBox="1">
            <a:spLocks noGrp="1"/>
          </p:cNvSpPr>
          <p:nvPr>
            <p:ph type="title"/>
          </p:nvPr>
        </p:nvSpPr>
        <p:spPr>
          <a:xfrm>
            <a:off x="495928" y="596673"/>
            <a:ext cx="11838716" cy="724731"/>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1400"/>
              <a:buFont typeface="Oswald"/>
              <a:buNone/>
              <a:defRPr sz="32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07" name="Shape 307"/>
          <p:cNvSpPr txBox="1">
            <a:spLocks noGrp="1"/>
          </p:cNvSpPr>
          <p:nvPr>
            <p:ph type="body" idx="1"/>
          </p:nvPr>
        </p:nvSpPr>
        <p:spPr>
          <a:xfrm>
            <a:off x="591720" y="1463040"/>
            <a:ext cx="11637223" cy="5108021"/>
          </a:xfrm>
          <a:prstGeom prst="rect">
            <a:avLst/>
          </a:prstGeom>
          <a:noFill/>
          <a:ln>
            <a:noFill/>
          </a:ln>
        </p:spPr>
        <p:txBody>
          <a:bodyPr spcFirstLastPara="1" wrap="square" lIns="91425" tIns="91425" rIns="91425" bIns="91425" anchor="t" anchorCtr="0"/>
          <a:lstStyle>
            <a:lvl1pPr marL="457200" marR="0" lvl="0" indent="-406400" algn="l" rtl="0">
              <a:lnSpc>
                <a:spcPct val="114000"/>
              </a:lnSpc>
              <a:spcBef>
                <a:spcPts val="0"/>
              </a:spcBef>
              <a:spcAft>
                <a:spcPts val="0"/>
              </a:spcAft>
              <a:buClr>
                <a:schemeClr val="dk1"/>
              </a:buClr>
              <a:buSzPts val="2800"/>
              <a:buFont typeface="Georgia"/>
              <a:buChar char="‣"/>
              <a:defRPr sz="2800" b="0" i="0" u="none" strike="noStrike" cap="none">
                <a:solidFill>
                  <a:schemeClr val="dk1"/>
                </a:solidFill>
                <a:latin typeface="Georgia"/>
                <a:ea typeface="Georgia"/>
                <a:cs typeface="Georgia"/>
                <a:sym typeface="Georgia"/>
              </a:defRPr>
            </a:lvl1pPr>
            <a:lvl2pPr marL="914400" marR="0" lvl="1" indent="-393700" algn="l" rtl="0">
              <a:lnSpc>
                <a:spcPct val="114000"/>
              </a:lnSpc>
              <a:spcBef>
                <a:spcPts val="1200"/>
              </a:spcBef>
              <a:spcAft>
                <a:spcPts val="0"/>
              </a:spcAft>
              <a:buClr>
                <a:schemeClr val="dk1"/>
              </a:buClr>
              <a:buSzPts val="2600"/>
              <a:buFont typeface="Arial"/>
              <a:buChar char="•"/>
              <a:defRPr sz="2600" b="0" i="0" u="none" strike="noStrike" cap="none">
                <a:solidFill>
                  <a:schemeClr val="dk1"/>
                </a:solidFill>
                <a:latin typeface="Georgia"/>
                <a:ea typeface="Georgia"/>
                <a:cs typeface="Georgia"/>
                <a:sym typeface="Georgia"/>
              </a:defRPr>
            </a:lvl2pPr>
            <a:lvl3pPr marL="1371600" marR="0" lvl="2" indent="-355600" algn="l" rtl="0">
              <a:lnSpc>
                <a:spcPct val="114000"/>
              </a:lnSpc>
              <a:spcBef>
                <a:spcPts val="6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3pPr>
            <a:lvl4pPr marL="1828800" marR="0" lvl="3"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4pPr>
            <a:lvl5pPr marL="2286000" marR="0" lvl="4"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5pPr>
            <a:lvl6pPr marL="2743200" marR="0" lvl="5"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
        <p:nvSpPr>
          <p:cNvPr id="308" name="Shape 308"/>
          <p:cNvSpPr txBox="1"/>
          <p:nvPr/>
        </p:nvSpPr>
        <p:spPr>
          <a:xfrm>
            <a:off x="457826" y="6740726"/>
            <a:ext cx="12326526" cy="440341"/>
          </a:xfrm>
          <a:prstGeom prst="rect">
            <a:avLst/>
          </a:prstGeom>
          <a:noFill/>
          <a:ln>
            <a:noFill/>
          </a:ln>
        </p:spPr>
        <p:txBody>
          <a:bodyPr spcFirstLastPara="1" wrap="square" lIns="138200" tIns="138200" rIns="138200" bIns="138200" anchor="t" anchorCtr="0">
            <a:noAutofit/>
          </a:bodyPr>
          <a:lstStyle/>
          <a:p>
            <a:pPr marL="0" marR="0" lvl="0" indent="0" algn="l" rtl="0">
              <a:lnSpc>
                <a:spcPct val="100000"/>
              </a:lnSpc>
              <a:spcBef>
                <a:spcPts val="0"/>
              </a:spcBef>
              <a:spcAft>
                <a:spcPts val="0"/>
              </a:spcAft>
              <a:buClr>
                <a:srgbClr val="000000"/>
              </a:buClr>
              <a:buSzPts val="1171"/>
              <a:buFont typeface="Helvetica Neue"/>
              <a:buNone/>
            </a:pPr>
            <a:r>
              <a:rPr lang="en-US" sz="1171" b="1" i="0" u="none" strike="noStrike" cap="none">
                <a:solidFill>
                  <a:srgbClr val="000000"/>
                </a:solidFill>
                <a:latin typeface="Helvetica Neue"/>
                <a:ea typeface="Helvetica Neue"/>
                <a:cs typeface="Helvetica Neue"/>
                <a:sym typeface="Helvetica Neue"/>
              </a:rPr>
              <a:t>GENERAL ASSEMBLY	</a:t>
            </a:r>
            <a:endParaRPr sz="1400" b="0" i="0" u="none" strike="noStrike" cap="none">
              <a:solidFill>
                <a:srgbClr val="000000"/>
              </a:solidFill>
              <a:latin typeface="Arial"/>
              <a:ea typeface="Arial"/>
              <a:cs typeface="Arial"/>
              <a:sym typeface="Arial"/>
            </a:endParaRPr>
          </a:p>
        </p:txBody>
      </p:sp>
      <p:cxnSp>
        <p:nvCxnSpPr>
          <p:cNvPr id="309" name="Shape 309"/>
          <p:cNvCxnSpPr/>
          <p:nvPr/>
        </p:nvCxnSpPr>
        <p:spPr>
          <a:xfrm>
            <a:off x="591720" y="6740724"/>
            <a:ext cx="11821363" cy="0"/>
          </a:xfrm>
          <a:prstGeom prst="straightConnector1">
            <a:avLst/>
          </a:prstGeom>
          <a:noFill/>
          <a:ln w="9525" cap="flat" cmpd="sng">
            <a:solidFill>
              <a:srgbClr val="000000"/>
            </a:solidFill>
            <a:prstDash val="solid"/>
            <a:round/>
            <a:headEnd type="none" w="sm" len="sm"/>
            <a:tailEnd type="none" w="sm" len="sm"/>
          </a:ln>
        </p:spPr>
      </p:cxnSp>
      <p:pic>
        <p:nvPicPr>
          <p:cNvPr id="310" name="Shape 310"/>
          <p:cNvPicPr preferRelativeResize="0"/>
          <p:nvPr/>
        </p:nvPicPr>
        <p:blipFill rotWithShape="1">
          <a:blip r:embed="rId2">
            <a:alphaModFix/>
          </a:blip>
          <a:srcRect/>
          <a:stretch/>
        </p:blipFill>
        <p:spPr>
          <a:xfrm>
            <a:off x="12110723" y="6801592"/>
            <a:ext cx="319689" cy="318578"/>
          </a:xfrm>
          <a:prstGeom prst="rect">
            <a:avLst/>
          </a:prstGeom>
          <a:noFill/>
          <a:ln>
            <a:noFill/>
          </a:ln>
        </p:spPr>
      </p:pic>
      <p:cxnSp>
        <p:nvCxnSpPr>
          <p:cNvPr id="311" name="Shape 311"/>
          <p:cNvCxnSpPr/>
          <p:nvPr/>
        </p:nvCxnSpPr>
        <p:spPr>
          <a:xfrm>
            <a:off x="591720" y="596674"/>
            <a:ext cx="11821363" cy="11"/>
          </a:xfrm>
          <a:prstGeom prst="straightConnector1">
            <a:avLst/>
          </a:prstGeom>
          <a:noFill/>
          <a:ln w="9525" cap="flat" cmpd="sng">
            <a:solidFill>
              <a:srgbClr val="000000"/>
            </a:solidFill>
            <a:prstDash val="solid"/>
            <a:round/>
            <a:headEnd type="none" w="sm" len="sm"/>
            <a:tailEnd type="none" w="sm" len="sm"/>
          </a:ln>
        </p:spPr>
      </p:cxnSp>
      <p:cxnSp>
        <p:nvCxnSpPr>
          <p:cNvPr id="312" name="Shape 312"/>
          <p:cNvCxnSpPr/>
          <p:nvPr/>
        </p:nvCxnSpPr>
        <p:spPr>
          <a:xfrm>
            <a:off x="591720" y="1218736"/>
            <a:ext cx="11821363" cy="11"/>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13"/>
        <p:cNvGrpSpPr/>
        <p:nvPr/>
      </p:nvGrpSpPr>
      <p:grpSpPr>
        <a:xfrm>
          <a:off x="0" y="0"/>
          <a:ext cx="0" cy="0"/>
          <a:chOff x="0" y="0"/>
          <a:chExt cx="0" cy="0"/>
        </a:xfrm>
      </p:grpSpPr>
      <p:sp>
        <p:nvSpPr>
          <p:cNvPr id="314" name="Shape 314"/>
          <p:cNvSpPr txBox="1">
            <a:spLocks noGrp="1"/>
          </p:cNvSpPr>
          <p:nvPr>
            <p:ph type="title"/>
          </p:nvPr>
        </p:nvSpPr>
        <p:spPr>
          <a:xfrm>
            <a:off x="497380" y="605301"/>
            <a:ext cx="11216640" cy="71604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1400"/>
              <a:buFont typeface="Oswald"/>
              <a:buNone/>
              <a:defRPr sz="32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15" name="Shape 315"/>
          <p:cNvSpPr txBox="1"/>
          <p:nvPr/>
        </p:nvSpPr>
        <p:spPr>
          <a:xfrm>
            <a:off x="457826" y="6740726"/>
            <a:ext cx="12326526" cy="440341"/>
          </a:xfrm>
          <a:prstGeom prst="rect">
            <a:avLst/>
          </a:prstGeom>
          <a:noFill/>
          <a:ln>
            <a:noFill/>
          </a:ln>
        </p:spPr>
        <p:txBody>
          <a:bodyPr spcFirstLastPara="1" wrap="square" lIns="138200" tIns="138200" rIns="138200" bIns="138200" anchor="t" anchorCtr="0">
            <a:noAutofit/>
          </a:bodyPr>
          <a:lstStyle/>
          <a:p>
            <a:pPr marL="0" marR="0" lvl="0" indent="0" algn="l" rtl="0">
              <a:lnSpc>
                <a:spcPct val="100000"/>
              </a:lnSpc>
              <a:spcBef>
                <a:spcPts val="0"/>
              </a:spcBef>
              <a:spcAft>
                <a:spcPts val="0"/>
              </a:spcAft>
              <a:buClr>
                <a:srgbClr val="000000"/>
              </a:buClr>
              <a:buSzPts val="1171"/>
              <a:buFont typeface="Helvetica Neue"/>
              <a:buNone/>
            </a:pPr>
            <a:r>
              <a:rPr lang="en-US" sz="1171" b="1" i="0" u="none" strike="noStrike" cap="none">
                <a:solidFill>
                  <a:srgbClr val="000000"/>
                </a:solidFill>
                <a:latin typeface="Helvetica Neue"/>
                <a:ea typeface="Helvetica Neue"/>
                <a:cs typeface="Helvetica Neue"/>
                <a:sym typeface="Helvetica Neue"/>
              </a:rPr>
              <a:t>GENERAL ASSEMBLY	</a:t>
            </a:r>
            <a:endParaRPr sz="1400" b="0" i="0" u="none" strike="noStrike" cap="none">
              <a:solidFill>
                <a:srgbClr val="000000"/>
              </a:solidFill>
              <a:latin typeface="Arial"/>
              <a:ea typeface="Arial"/>
              <a:cs typeface="Arial"/>
              <a:sym typeface="Arial"/>
            </a:endParaRPr>
          </a:p>
        </p:txBody>
      </p:sp>
      <p:cxnSp>
        <p:nvCxnSpPr>
          <p:cNvPr id="316" name="Shape 316"/>
          <p:cNvCxnSpPr/>
          <p:nvPr/>
        </p:nvCxnSpPr>
        <p:spPr>
          <a:xfrm>
            <a:off x="591720" y="6740724"/>
            <a:ext cx="11821363" cy="0"/>
          </a:xfrm>
          <a:prstGeom prst="straightConnector1">
            <a:avLst/>
          </a:prstGeom>
          <a:noFill/>
          <a:ln w="9525" cap="flat" cmpd="sng">
            <a:solidFill>
              <a:srgbClr val="000000"/>
            </a:solidFill>
            <a:prstDash val="solid"/>
            <a:round/>
            <a:headEnd type="none" w="sm" len="sm"/>
            <a:tailEnd type="none" w="sm" len="sm"/>
          </a:ln>
        </p:spPr>
      </p:cxnSp>
      <p:pic>
        <p:nvPicPr>
          <p:cNvPr id="317" name="Shape 317"/>
          <p:cNvPicPr preferRelativeResize="0"/>
          <p:nvPr/>
        </p:nvPicPr>
        <p:blipFill rotWithShape="1">
          <a:blip r:embed="rId2">
            <a:alphaModFix/>
          </a:blip>
          <a:srcRect/>
          <a:stretch/>
        </p:blipFill>
        <p:spPr>
          <a:xfrm>
            <a:off x="12110723" y="6801592"/>
            <a:ext cx="319689" cy="318578"/>
          </a:xfrm>
          <a:prstGeom prst="rect">
            <a:avLst/>
          </a:prstGeom>
          <a:noFill/>
          <a:ln>
            <a:noFill/>
          </a:ln>
        </p:spPr>
      </p:pic>
      <p:cxnSp>
        <p:nvCxnSpPr>
          <p:cNvPr id="318" name="Shape 318"/>
          <p:cNvCxnSpPr/>
          <p:nvPr/>
        </p:nvCxnSpPr>
        <p:spPr>
          <a:xfrm>
            <a:off x="591720" y="596674"/>
            <a:ext cx="11821363" cy="11"/>
          </a:xfrm>
          <a:prstGeom prst="straightConnector1">
            <a:avLst/>
          </a:prstGeom>
          <a:noFill/>
          <a:ln w="9525" cap="flat" cmpd="sng">
            <a:solidFill>
              <a:srgbClr val="000000"/>
            </a:solidFill>
            <a:prstDash val="solid"/>
            <a:round/>
            <a:headEnd type="none" w="sm" len="sm"/>
            <a:tailEnd type="none" w="sm" len="sm"/>
          </a:ln>
        </p:spPr>
      </p:cxnSp>
      <p:cxnSp>
        <p:nvCxnSpPr>
          <p:cNvPr id="319" name="Shape 319"/>
          <p:cNvCxnSpPr/>
          <p:nvPr/>
        </p:nvCxnSpPr>
        <p:spPr>
          <a:xfrm>
            <a:off x="591720" y="1218736"/>
            <a:ext cx="11821363" cy="11"/>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Exercise">
  <p:cSld name="Exercise">
    <p:spTree>
      <p:nvGrpSpPr>
        <p:cNvPr id="1" name="Shape 320"/>
        <p:cNvGrpSpPr/>
        <p:nvPr/>
      </p:nvGrpSpPr>
      <p:grpSpPr>
        <a:xfrm>
          <a:off x="0" y="0"/>
          <a:ext cx="0" cy="0"/>
          <a:chOff x="0" y="0"/>
          <a:chExt cx="0" cy="0"/>
        </a:xfrm>
      </p:grpSpPr>
      <p:sp>
        <p:nvSpPr>
          <p:cNvPr id="321" name="Shape 321"/>
          <p:cNvSpPr/>
          <p:nvPr/>
        </p:nvSpPr>
        <p:spPr>
          <a:xfrm>
            <a:off x="2951450" y="2074740"/>
            <a:ext cx="9319130" cy="2492266"/>
          </a:xfrm>
          <a:prstGeom prst="rect">
            <a:avLst/>
          </a:prstGeom>
          <a:noFill/>
          <a:ln>
            <a:noFill/>
          </a:ln>
        </p:spPr>
        <p:txBody>
          <a:bodyPr spcFirstLastPara="1" wrap="square" lIns="50700" tIns="50700" rIns="50700" bIns="50700" anchor="ctr" anchorCtr="0">
            <a:noAutofit/>
          </a:bodyPr>
          <a:lstStyle/>
          <a:p>
            <a:pPr marL="114100" marR="0" lvl="0" indent="-12500" algn="l" rtl="0">
              <a:lnSpc>
                <a:spcPct val="100000"/>
              </a:lnSpc>
              <a:spcBef>
                <a:spcPts val="0"/>
              </a:spcBef>
              <a:spcAft>
                <a:spcPts val="0"/>
              </a:spcAft>
              <a:buClr>
                <a:srgbClr val="000000"/>
              </a:buClr>
              <a:buSzPts val="1795"/>
              <a:buFont typeface="Georgia"/>
              <a:buNone/>
            </a:pPr>
            <a:r>
              <a:rPr lang="en-US" sz="1795" b="0" i="0" u="none" strike="noStrike" cap="none">
                <a:solidFill>
                  <a:srgbClr val="000000"/>
                </a:solidFill>
                <a:latin typeface="Georgia"/>
                <a:ea typeface="Georgia"/>
                <a:cs typeface="Georgia"/>
                <a:sym typeface="Georgia"/>
              </a:rPr>
              <a:t> </a:t>
            </a:r>
            <a:endParaRPr sz="1400" b="0" i="0" u="none" strike="noStrike" cap="none">
              <a:solidFill>
                <a:srgbClr val="000000"/>
              </a:solidFill>
              <a:latin typeface="Arial"/>
              <a:ea typeface="Arial"/>
              <a:cs typeface="Arial"/>
              <a:sym typeface="Arial"/>
            </a:endParaRPr>
          </a:p>
        </p:txBody>
      </p:sp>
      <p:cxnSp>
        <p:nvCxnSpPr>
          <p:cNvPr id="322" name="Shape 322"/>
          <p:cNvCxnSpPr/>
          <p:nvPr/>
        </p:nvCxnSpPr>
        <p:spPr>
          <a:xfrm>
            <a:off x="635003" y="635003"/>
            <a:ext cx="11734800" cy="11"/>
          </a:xfrm>
          <a:prstGeom prst="straightConnector1">
            <a:avLst/>
          </a:prstGeom>
          <a:noFill/>
          <a:ln>
            <a:noFill/>
          </a:ln>
        </p:spPr>
      </p:cxnSp>
      <p:cxnSp>
        <p:nvCxnSpPr>
          <p:cNvPr id="323" name="Shape 323"/>
          <p:cNvCxnSpPr/>
          <p:nvPr/>
        </p:nvCxnSpPr>
        <p:spPr>
          <a:xfrm>
            <a:off x="635003" y="1219203"/>
            <a:ext cx="11734800" cy="11"/>
          </a:xfrm>
          <a:prstGeom prst="straightConnector1">
            <a:avLst/>
          </a:prstGeom>
          <a:noFill/>
          <a:ln>
            <a:noFill/>
          </a:ln>
        </p:spPr>
      </p:cxnSp>
      <p:cxnSp>
        <p:nvCxnSpPr>
          <p:cNvPr id="324" name="Shape 324"/>
          <p:cNvCxnSpPr/>
          <p:nvPr/>
        </p:nvCxnSpPr>
        <p:spPr>
          <a:xfrm rot="10800000" flipH="1">
            <a:off x="3911603" y="5381323"/>
            <a:ext cx="3735026" cy="290"/>
          </a:xfrm>
          <a:prstGeom prst="straightConnector1">
            <a:avLst/>
          </a:prstGeom>
          <a:noFill/>
          <a:ln>
            <a:noFill/>
          </a:ln>
        </p:spPr>
      </p:cxnSp>
      <p:cxnSp>
        <p:nvCxnSpPr>
          <p:cNvPr id="325" name="Shape 325"/>
          <p:cNvCxnSpPr/>
          <p:nvPr/>
        </p:nvCxnSpPr>
        <p:spPr>
          <a:xfrm rot="10800000" flipH="1">
            <a:off x="3911603" y="2223009"/>
            <a:ext cx="3735026" cy="290"/>
          </a:xfrm>
          <a:prstGeom prst="straightConnector1">
            <a:avLst/>
          </a:prstGeom>
          <a:noFill/>
          <a:ln>
            <a:noFill/>
          </a:ln>
        </p:spPr>
      </p:cxnSp>
      <p:sp>
        <p:nvSpPr>
          <p:cNvPr id="326" name="Shape 326"/>
          <p:cNvSpPr txBox="1">
            <a:spLocks noGrp="1"/>
          </p:cNvSpPr>
          <p:nvPr>
            <p:ph type="title"/>
          </p:nvPr>
        </p:nvSpPr>
        <p:spPr>
          <a:xfrm>
            <a:off x="497380" y="596672"/>
            <a:ext cx="11773200" cy="74239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1400"/>
              <a:buFont typeface="Oswald"/>
              <a:buNone/>
              <a:defRPr sz="32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27" name="Shape 327"/>
          <p:cNvSpPr txBox="1"/>
          <p:nvPr/>
        </p:nvSpPr>
        <p:spPr>
          <a:xfrm>
            <a:off x="457826" y="6740726"/>
            <a:ext cx="12326526" cy="440341"/>
          </a:xfrm>
          <a:prstGeom prst="rect">
            <a:avLst/>
          </a:prstGeom>
          <a:noFill/>
          <a:ln>
            <a:noFill/>
          </a:ln>
        </p:spPr>
        <p:txBody>
          <a:bodyPr spcFirstLastPara="1" wrap="square" lIns="138200" tIns="138200" rIns="138200" bIns="138200" anchor="t" anchorCtr="0">
            <a:noAutofit/>
          </a:bodyPr>
          <a:lstStyle/>
          <a:p>
            <a:pPr marL="0" marR="0" lvl="0" indent="0" algn="l" rtl="0">
              <a:lnSpc>
                <a:spcPct val="100000"/>
              </a:lnSpc>
              <a:spcBef>
                <a:spcPts val="0"/>
              </a:spcBef>
              <a:spcAft>
                <a:spcPts val="0"/>
              </a:spcAft>
              <a:buClr>
                <a:srgbClr val="000000"/>
              </a:buClr>
              <a:buSzPts val="1171"/>
              <a:buFont typeface="Helvetica Neue"/>
              <a:buNone/>
            </a:pPr>
            <a:r>
              <a:rPr lang="en-US" sz="1171" b="1" i="0" u="none" strike="noStrike" cap="none">
                <a:solidFill>
                  <a:srgbClr val="000000"/>
                </a:solidFill>
                <a:latin typeface="Helvetica Neue"/>
                <a:ea typeface="Helvetica Neue"/>
                <a:cs typeface="Helvetica Neue"/>
                <a:sym typeface="Helvetica Neue"/>
              </a:rPr>
              <a:t>GENERAL ASSEMBLY	</a:t>
            </a:r>
            <a:endParaRPr sz="1400" b="0" i="0" u="none" strike="noStrike" cap="none">
              <a:solidFill>
                <a:srgbClr val="000000"/>
              </a:solidFill>
              <a:latin typeface="Arial"/>
              <a:ea typeface="Arial"/>
              <a:cs typeface="Arial"/>
              <a:sym typeface="Arial"/>
            </a:endParaRPr>
          </a:p>
        </p:txBody>
      </p:sp>
      <p:cxnSp>
        <p:nvCxnSpPr>
          <p:cNvPr id="328" name="Shape 328"/>
          <p:cNvCxnSpPr/>
          <p:nvPr/>
        </p:nvCxnSpPr>
        <p:spPr>
          <a:xfrm>
            <a:off x="591720" y="6740724"/>
            <a:ext cx="11821363" cy="0"/>
          </a:xfrm>
          <a:prstGeom prst="straightConnector1">
            <a:avLst/>
          </a:prstGeom>
          <a:noFill/>
          <a:ln w="9525" cap="flat" cmpd="sng">
            <a:solidFill>
              <a:srgbClr val="000000"/>
            </a:solidFill>
            <a:prstDash val="solid"/>
            <a:round/>
            <a:headEnd type="none" w="sm" len="sm"/>
            <a:tailEnd type="none" w="sm" len="sm"/>
          </a:ln>
        </p:spPr>
      </p:cxnSp>
      <p:pic>
        <p:nvPicPr>
          <p:cNvPr id="329" name="Shape 329"/>
          <p:cNvPicPr preferRelativeResize="0"/>
          <p:nvPr/>
        </p:nvPicPr>
        <p:blipFill rotWithShape="1">
          <a:blip r:embed="rId2">
            <a:alphaModFix/>
          </a:blip>
          <a:srcRect/>
          <a:stretch/>
        </p:blipFill>
        <p:spPr>
          <a:xfrm>
            <a:off x="12110723" y="6801592"/>
            <a:ext cx="319689" cy="318578"/>
          </a:xfrm>
          <a:prstGeom prst="rect">
            <a:avLst/>
          </a:prstGeom>
          <a:noFill/>
          <a:ln>
            <a:noFill/>
          </a:ln>
        </p:spPr>
      </p:pic>
      <p:cxnSp>
        <p:nvCxnSpPr>
          <p:cNvPr id="330" name="Shape 330"/>
          <p:cNvCxnSpPr/>
          <p:nvPr/>
        </p:nvCxnSpPr>
        <p:spPr>
          <a:xfrm>
            <a:off x="591720" y="596674"/>
            <a:ext cx="11821363" cy="11"/>
          </a:xfrm>
          <a:prstGeom prst="straightConnector1">
            <a:avLst/>
          </a:prstGeom>
          <a:noFill/>
          <a:ln w="9525" cap="flat" cmpd="sng">
            <a:solidFill>
              <a:srgbClr val="000000"/>
            </a:solidFill>
            <a:prstDash val="solid"/>
            <a:round/>
            <a:headEnd type="none" w="sm" len="sm"/>
            <a:tailEnd type="none" w="sm" len="sm"/>
          </a:ln>
        </p:spPr>
      </p:cxnSp>
      <p:cxnSp>
        <p:nvCxnSpPr>
          <p:cNvPr id="331" name="Shape 331"/>
          <p:cNvCxnSpPr/>
          <p:nvPr/>
        </p:nvCxnSpPr>
        <p:spPr>
          <a:xfrm>
            <a:off x="591720" y="1218736"/>
            <a:ext cx="11821363" cy="11"/>
          </a:xfrm>
          <a:prstGeom prst="straightConnector1">
            <a:avLst/>
          </a:prstGeom>
          <a:noFill/>
          <a:ln w="9525" cap="flat" cmpd="sng">
            <a:solidFill>
              <a:srgbClr val="000000"/>
            </a:solidFill>
            <a:prstDash val="solid"/>
            <a:round/>
            <a:headEnd type="none" w="sm" len="sm"/>
            <a:tailEnd type="none" w="sm" len="sm"/>
          </a:ln>
        </p:spPr>
      </p:cxnSp>
      <p:pic>
        <p:nvPicPr>
          <p:cNvPr id="332" name="Shape 332"/>
          <p:cNvPicPr preferRelativeResize="0"/>
          <p:nvPr/>
        </p:nvPicPr>
        <p:blipFill rotWithShape="1">
          <a:blip r:embed="rId3">
            <a:alphaModFix/>
          </a:blip>
          <a:srcRect/>
          <a:stretch/>
        </p:blipFill>
        <p:spPr>
          <a:xfrm>
            <a:off x="1066600" y="3101960"/>
            <a:ext cx="952501" cy="950847"/>
          </a:xfrm>
          <a:prstGeom prst="rect">
            <a:avLst/>
          </a:prstGeom>
          <a:noFill/>
          <a:ln>
            <a:noFill/>
          </a:ln>
        </p:spPr>
      </p:pic>
      <p:sp>
        <p:nvSpPr>
          <p:cNvPr id="333" name="Shape 333"/>
          <p:cNvSpPr txBox="1"/>
          <p:nvPr/>
        </p:nvSpPr>
        <p:spPr>
          <a:xfrm>
            <a:off x="956580" y="3101960"/>
            <a:ext cx="1172538" cy="983287"/>
          </a:xfrm>
          <a:prstGeom prst="rect">
            <a:avLst/>
          </a:prstGeom>
          <a:noFill/>
          <a:ln>
            <a:noFill/>
          </a:ln>
        </p:spPr>
        <p:txBody>
          <a:bodyPr spcFirstLastPara="1" wrap="square" lIns="91250" tIns="91250" rIns="91250" bIns="91250" anchor="ctr" anchorCtr="0">
            <a:noAutofit/>
          </a:bodyPr>
          <a:lstStyle/>
          <a:p>
            <a:pPr marL="0" marR="0" lvl="0" indent="0" algn="ctr" rtl="0">
              <a:lnSpc>
                <a:spcPct val="120000"/>
              </a:lnSpc>
              <a:spcBef>
                <a:spcPts val="0"/>
              </a:spcBef>
              <a:spcAft>
                <a:spcPts val="0"/>
              </a:spcAft>
              <a:buClr>
                <a:srgbClr val="FFFFFF"/>
              </a:buClr>
              <a:buSzPts val="1100"/>
              <a:buFont typeface="Oswald"/>
              <a:buNone/>
            </a:pPr>
            <a:r>
              <a:rPr lang="en-US" sz="1100" b="1" i="0" u="none" strike="noStrike" cap="none">
                <a:solidFill>
                  <a:srgbClr val="FFFFFF"/>
                </a:solidFill>
                <a:latin typeface="Oswald"/>
                <a:ea typeface="Oswald"/>
                <a:cs typeface="Oswald"/>
                <a:sym typeface="Oswald"/>
              </a:rPr>
              <a:t>EXERCISE</a:t>
            </a:r>
            <a:endParaRPr sz="999" b="0" i="0" u="none" strike="noStrike" cap="none">
              <a:solidFill>
                <a:srgbClr val="FFFFFF"/>
              </a:solidFill>
              <a:latin typeface="Oswald"/>
              <a:ea typeface="Oswald"/>
              <a:cs typeface="Oswald"/>
              <a:sym typeface="Oswald"/>
            </a:endParaRPr>
          </a:p>
        </p:txBody>
      </p:sp>
      <p:cxnSp>
        <p:nvCxnSpPr>
          <p:cNvPr id="334" name="Shape 334"/>
          <p:cNvCxnSpPr/>
          <p:nvPr/>
        </p:nvCxnSpPr>
        <p:spPr>
          <a:xfrm rot="10800000">
            <a:off x="2497950" y="1758742"/>
            <a:ext cx="0" cy="4653008"/>
          </a:xfrm>
          <a:prstGeom prst="straightConnector1">
            <a:avLst/>
          </a:prstGeom>
          <a:noFill/>
          <a:ln w="9525" cap="flat" cmpd="sng">
            <a:solidFill>
              <a:srgbClr val="B7B7B7"/>
            </a:solidFill>
            <a:prstDash val="solid"/>
            <a:round/>
            <a:headEnd type="none" w="sm" len="sm"/>
            <a:tailEnd type="none" w="sm" len="sm"/>
          </a:ln>
        </p:spPr>
      </p:cxnSp>
      <p:sp>
        <p:nvSpPr>
          <p:cNvPr id="335" name="Shape 335"/>
          <p:cNvSpPr/>
          <p:nvPr/>
        </p:nvSpPr>
        <p:spPr>
          <a:xfrm>
            <a:off x="2989799" y="1779405"/>
            <a:ext cx="3733801" cy="25365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995"/>
              <a:buFont typeface="Oswald"/>
              <a:buNone/>
            </a:pPr>
            <a:r>
              <a:rPr lang="en-US" sz="1995" b="1" i="0" u="none" strike="noStrike" cap="none">
                <a:solidFill>
                  <a:srgbClr val="000000"/>
                </a:solidFill>
                <a:latin typeface="Oswald"/>
                <a:ea typeface="Oswald"/>
                <a:cs typeface="Oswald"/>
                <a:sym typeface="Oswald"/>
              </a:rPr>
              <a:t>DIRECTIONS</a:t>
            </a:r>
            <a:endParaRPr sz="1400" b="0" i="0" u="none" strike="noStrike" cap="none">
              <a:solidFill>
                <a:srgbClr val="000000"/>
              </a:solidFill>
              <a:latin typeface="Arial"/>
              <a:ea typeface="Arial"/>
              <a:cs typeface="Arial"/>
              <a:sym typeface="Arial"/>
            </a:endParaRPr>
          </a:p>
        </p:txBody>
      </p:sp>
      <p:sp>
        <p:nvSpPr>
          <p:cNvPr id="336" name="Shape 336"/>
          <p:cNvSpPr txBox="1">
            <a:spLocks noGrp="1"/>
          </p:cNvSpPr>
          <p:nvPr>
            <p:ph type="body" idx="1"/>
          </p:nvPr>
        </p:nvSpPr>
        <p:spPr>
          <a:xfrm>
            <a:off x="2951450" y="2258824"/>
            <a:ext cx="8758468" cy="4152926"/>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0"/>
              </a:spcBef>
              <a:spcAft>
                <a:spcPts val="0"/>
              </a:spcAft>
              <a:buClr>
                <a:schemeClr val="dk1"/>
              </a:buClr>
              <a:buSzPts val="1800"/>
              <a:buFont typeface="Calibri"/>
              <a:buAutoNum type="arabicPeriod"/>
              <a:defRPr sz="1800" b="0" i="0" u="none" strike="noStrike" cap="none">
                <a:solidFill>
                  <a:schemeClr val="dk1"/>
                </a:solidFill>
                <a:latin typeface="Georgia"/>
                <a:ea typeface="Georgia"/>
                <a:cs typeface="Georgia"/>
                <a:sym typeface="Georgia"/>
              </a:defRPr>
            </a:lvl1pPr>
            <a:lvl2pPr marL="914400" marR="0" lvl="1" indent="-393700" algn="l" rtl="0">
              <a:lnSpc>
                <a:spcPct val="114000"/>
              </a:lnSpc>
              <a:spcBef>
                <a:spcPts val="600"/>
              </a:spcBef>
              <a:spcAft>
                <a:spcPts val="0"/>
              </a:spcAft>
              <a:buClr>
                <a:schemeClr val="dk1"/>
              </a:buClr>
              <a:buSzPts val="2600"/>
              <a:buFont typeface="Calibri"/>
              <a:buAutoNum type="arabicPeriod"/>
              <a:defRPr sz="2600" b="0" i="0" u="none" strike="noStrike" cap="none">
                <a:solidFill>
                  <a:schemeClr val="dk1"/>
                </a:solidFill>
                <a:latin typeface="Georgia"/>
                <a:ea typeface="Georgia"/>
                <a:cs typeface="Georgia"/>
                <a:sym typeface="Georgia"/>
              </a:defRPr>
            </a:lvl2pPr>
            <a:lvl3pPr marL="1371600" marR="0" lvl="2" indent="-355600" algn="l" rtl="0">
              <a:lnSpc>
                <a:spcPct val="114000"/>
              </a:lnSpc>
              <a:spcBef>
                <a:spcPts val="600"/>
              </a:spcBef>
              <a:spcAft>
                <a:spcPts val="0"/>
              </a:spcAft>
              <a:buClr>
                <a:schemeClr val="dk1"/>
              </a:buClr>
              <a:buSzPts val="2000"/>
              <a:buFont typeface="Calibri"/>
              <a:buAutoNum type="arabicPeriod"/>
              <a:defRPr sz="2000" b="0" i="0" u="none" strike="noStrike" cap="none">
                <a:solidFill>
                  <a:schemeClr val="dk1"/>
                </a:solidFill>
                <a:latin typeface="Georgia"/>
                <a:ea typeface="Georgia"/>
                <a:cs typeface="Georgia"/>
                <a:sym typeface="Georgia"/>
              </a:defRPr>
            </a:lvl3pPr>
            <a:lvl4pPr marL="1828800" marR="0" lvl="3" indent="-342900" algn="l" rtl="0">
              <a:lnSpc>
                <a:spcPct val="114000"/>
              </a:lnSpc>
              <a:spcBef>
                <a:spcPts val="0"/>
              </a:spcBef>
              <a:spcAft>
                <a:spcPts val="0"/>
              </a:spcAft>
              <a:buClr>
                <a:schemeClr val="dk1"/>
              </a:buClr>
              <a:buSzPts val="1800"/>
              <a:buFont typeface="Calibri"/>
              <a:buAutoNum type="arabicPeriod"/>
              <a:defRPr sz="1800" b="0" i="0" u="none" strike="noStrike" cap="none">
                <a:solidFill>
                  <a:schemeClr val="dk1"/>
                </a:solidFill>
                <a:latin typeface="Georgia"/>
                <a:ea typeface="Georgia"/>
                <a:cs typeface="Georgia"/>
                <a:sym typeface="Georgia"/>
              </a:defRPr>
            </a:lvl4pPr>
            <a:lvl5pPr marL="2286000" marR="0" lvl="4" indent="-317500" algn="l" rtl="0">
              <a:lnSpc>
                <a:spcPct val="114000"/>
              </a:lnSpc>
              <a:spcBef>
                <a:spcPts val="0"/>
              </a:spcBef>
              <a:spcAft>
                <a:spcPts val="0"/>
              </a:spcAft>
              <a:buClr>
                <a:schemeClr val="dk1"/>
              </a:buClr>
              <a:buSzPts val="1400"/>
              <a:buFont typeface="Calibri"/>
              <a:buAutoNum type="arabicPeriod"/>
              <a:defRPr sz="1400" b="0" i="0" u="none" strike="noStrike" cap="none">
                <a:solidFill>
                  <a:schemeClr val="dk1"/>
                </a:solidFill>
                <a:latin typeface="Georgia"/>
                <a:ea typeface="Georgia"/>
                <a:cs typeface="Georgia"/>
                <a:sym typeface="Georgia"/>
              </a:defRPr>
            </a:lvl5pPr>
            <a:lvl6pPr marL="2743200" marR="0" lvl="5"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amp;A">
  <p:cSld name="Q&amp;A">
    <p:bg>
      <p:bgPr>
        <a:solidFill>
          <a:srgbClr val="FFDB00"/>
        </a:solidFill>
        <a:effectLst/>
      </p:bgPr>
    </p:bg>
    <p:spTree>
      <p:nvGrpSpPr>
        <p:cNvPr id="1" name="Shape 337"/>
        <p:cNvGrpSpPr/>
        <p:nvPr/>
      </p:nvGrpSpPr>
      <p:grpSpPr>
        <a:xfrm>
          <a:off x="0" y="0"/>
          <a:ext cx="0" cy="0"/>
          <a:chOff x="0" y="0"/>
          <a:chExt cx="0" cy="0"/>
        </a:xfrm>
      </p:grpSpPr>
      <p:sp>
        <p:nvSpPr>
          <p:cNvPr id="338" name="Shape 338"/>
          <p:cNvSpPr/>
          <p:nvPr/>
        </p:nvSpPr>
        <p:spPr>
          <a:xfrm>
            <a:off x="580290" y="1463040"/>
            <a:ext cx="11646000" cy="14605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chemeClr val="lt1"/>
              </a:buClr>
              <a:buSzPts val="9600"/>
              <a:buFont typeface="Oswald"/>
              <a:buNone/>
            </a:pPr>
            <a:r>
              <a:rPr lang="en-US" sz="9600" b="1" i="0" u="none" strike="noStrike" cap="none">
                <a:solidFill>
                  <a:schemeClr val="lt1"/>
                </a:solidFill>
                <a:latin typeface="Oswald"/>
                <a:ea typeface="Oswald"/>
                <a:cs typeface="Oswald"/>
                <a:sym typeface="Oswald"/>
              </a:rPr>
              <a:t>Q&amp;A</a:t>
            </a:r>
            <a:endParaRPr sz="1400" b="0" i="0" u="none" strike="noStrike" cap="none">
              <a:solidFill>
                <a:srgbClr val="000000"/>
              </a:solidFill>
              <a:latin typeface="Arial"/>
              <a:ea typeface="Arial"/>
              <a:cs typeface="Arial"/>
              <a:sym typeface="Arial"/>
            </a:endParaRPr>
          </a:p>
        </p:txBody>
      </p:sp>
      <p:cxnSp>
        <p:nvCxnSpPr>
          <p:cNvPr id="339" name="Shape 339"/>
          <p:cNvCxnSpPr/>
          <p:nvPr/>
        </p:nvCxnSpPr>
        <p:spPr>
          <a:xfrm>
            <a:off x="591720" y="600229"/>
            <a:ext cx="11821363" cy="11"/>
          </a:xfrm>
          <a:prstGeom prst="straightConnector1">
            <a:avLst/>
          </a:prstGeom>
          <a:noFill/>
          <a:ln w="9525" cap="flat" cmpd="sng">
            <a:solidFill>
              <a:srgbClr val="FFFFFF"/>
            </a:solidFill>
            <a:prstDash val="solid"/>
            <a:miter lim="8000"/>
            <a:headEnd type="none" w="sm" len="sm"/>
            <a:tailEnd type="none" w="sm" len="sm"/>
          </a:ln>
        </p:spPr>
      </p:cxnSp>
      <p:cxnSp>
        <p:nvCxnSpPr>
          <p:cNvPr id="340" name="Shape 340"/>
          <p:cNvCxnSpPr/>
          <p:nvPr/>
        </p:nvCxnSpPr>
        <p:spPr>
          <a:xfrm>
            <a:off x="591720" y="1219203"/>
            <a:ext cx="11821363" cy="11"/>
          </a:xfrm>
          <a:prstGeom prst="straightConnector1">
            <a:avLst/>
          </a:prstGeom>
          <a:noFill/>
          <a:ln w="9525" cap="flat" cmpd="sng">
            <a:solidFill>
              <a:srgbClr val="FFFFFF"/>
            </a:solidFill>
            <a:prstDash val="solid"/>
            <a:miter lim="8000"/>
            <a:headEnd type="none" w="sm" len="sm"/>
            <a:tailEnd type="none" w="sm" len="sm"/>
          </a:ln>
        </p:spPr>
      </p:cxnSp>
      <p:sp>
        <p:nvSpPr>
          <p:cNvPr id="341" name="Shape 341"/>
          <p:cNvSpPr txBox="1"/>
          <p:nvPr/>
        </p:nvSpPr>
        <p:spPr>
          <a:xfrm>
            <a:off x="467386" y="6749059"/>
            <a:ext cx="11558595" cy="418719"/>
          </a:xfrm>
          <a:prstGeom prst="rect">
            <a:avLst/>
          </a:prstGeom>
          <a:noFill/>
          <a:ln>
            <a:noFill/>
          </a:ln>
        </p:spPr>
        <p:txBody>
          <a:bodyPr spcFirstLastPara="1" wrap="square" lIns="129575" tIns="129575" rIns="129575" bIns="129575" anchor="t" anchorCtr="0">
            <a:noAutofit/>
          </a:bodyPr>
          <a:lstStyle/>
          <a:p>
            <a:pPr marL="0" marR="0" lvl="0" indent="0" algn="l" rtl="0">
              <a:lnSpc>
                <a:spcPct val="100000"/>
              </a:lnSpc>
              <a:spcBef>
                <a:spcPts val="0"/>
              </a:spcBef>
              <a:spcAft>
                <a:spcPts val="0"/>
              </a:spcAft>
              <a:buClr>
                <a:srgbClr val="FFFFFF"/>
              </a:buClr>
              <a:buSzPts val="1171"/>
              <a:buFont typeface="Helvetica Neue"/>
              <a:buNone/>
            </a:pPr>
            <a:r>
              <a:rPr lang="en-US" sz="1171" b="1" i="0" u="none" strike="noStrike" cap="none">
                <a:solidFill>
                  <a:srgbClr val="FFFFFF"/>
                </a:solidFill>
                <a:latin typeface="Helvetica Neue"/>
                <a:ea typeface="Helvetica Neue"/>
                <a:cs typeface="Helvetica Neue"/>
                <a:sym typeface="Helvetica Neue"/>
              </a:rPr>
              <a:t>GENERAL ASSEMBLY	</a:t>
            </a:r>
            <a:endParaRPr sz="1400" b="0" i="0" u="none" strike="noStrike" cap="none">
              <a:solidFill>
                <a:srgbClr val="000000"/>
              </a:solidFill>
              <a:latin typeface="Arial"/>
              <a:ea typeface="Arial"/>
              <a:cs typeface="Arial"/>
              <a:sym typeface="Arial"/>
            </a:endParaRPr>
          </a:p>
        </p:txBody>
      </p:sp>
      <p:cxnSp>
        <p:nvCxnSpPr>
          <p:cNvPr id="342" name="Shape 342"/>
          <p:cNvCxnSpPr/>
          <p:nvPr/>
        </p:nvCxnSpPr>
        <p:spPr>
          <a:xfrm>
            <a:off x="591720" y="6736359"/>
            <a:ext cx="11821363" cy="0"/>
          </a:xfrm>
          <a:prstGeom prst="straightConnector1">
            <a:avLst/>
          </a:prstGeom>
          <a:noFill/>
          <a:ln w="9525" cap="flat" cmpd="sng">
            <a:solidFill>
              <a:srgbClr val="FFFFFF"/>
            </a:solidFill>
            <a:prstDash val="solid"/>
            <a:round/>
            <a:headEnd type="none" w="sm" len="sm"/>
            <a:tailEnd type="none" w="sm" len="sm"/>
          </a:ln>
        </p:spPr>
      </p:cxnSp>
      <p:pic>
        <p:nvPicPr>
          <p:cNvPr id="343" name="Shape 343"/>
          <p:cNvPicPr preferRelativeResize="0"/>
          <p:nvPr/>
        </p:nvPicPr>
        <p:blipFill rotWithShape="1">
          <a:blip r:embed="rId2">
            <a:alphaModFix/>
          </a:blip>
          <a:srcRect/>
          <a:stretch/>
        </p:blipFill>
        <p:spPr>
          <a:xfrm>
            <a:off x="12120228" y="6812366"/>
            <a:ext cx="292584" cy="292076"/>
          </a:xfrm>
          <a:prstGeom prst="rect">
            <a:avLst/>
          </a:prstGeom>
          <a:noFill/>
          <a:ln>
            <a:noFill/>
          </a:ln>
        </p:spPr>
      </p:pic>
      <p:sp>
        <p:nvSpPr>
          <p:cNvPr id="344" name="Shape 344"/>
          <p:cNvSpPr txBox="1">
            <a:spLocks noGrp="1"/>
          </p:cNvSpPr>
          <p:nvPr>
            <p:ph type="title"/>
          </p:nvPr>
        </p:nvSpPr>
        <p:spPr>
          <a:xfrm>
            <a:off x="495928" y="600232"/>
            <a:ext cx="11838716" cy="715827"/>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1400"/>
              <a:buFont typeface="Oswald"/>
              <a:buNone/>
              <a:defRPr sz="32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54"/>
        <p:cNvGrpSpPr/>
        <p:nvPr/>
      </p:nvGrpSpPr>
      <p:grpSpPr>
        <a:xfrm>
          <a:off x="0" y="0"/>
          <a:ext cx="0" cy="0"/>
          <a:chOff x="0" y="0"/>
          <a:chExt cx="0" cy="0"/>
        </a:xfrm>
      </p:grpSpPr>
      <p:sp>
        <p:nvSpPr>
          <p:cNvPr id="355" name="Shape 355"/>
          <p:cNvSpPr txBox="1"/>
          <p:nvPr/>
        </p:nvSpPr>
        <p:spPr>
          <a:xfrm>
            <a:off x="457826" y="6740726"/>
            <a:ext cx="12326526" cy="440341"/>
          </a:xfrm>
          <a:prstGeom prst="rect">
            <a:avLst/>
          </a:prstGeom>
          <a:noFill/>
          <a:ln>
            <a:noFill/>
          </a:ln>
        </p:spPr>
        <p:txBody>
          <a:bodyPr spcFirstLastPara="1" wrap="square" lIns="138200" tIns="138200" rIns="138200" bIns="138200" anchor="t" anchorCtr="0">
            <a:noAutofit/>
          </a:bodyPr>
          <a:lstStyle/>
          <a:p>
            <a:pPr marL="0" marR="0" lvl="0" indent="0" algn="l" rtl="0">
              <a:lnSpc>
                <a:spcPct val="100000"/>
              </a:lnSpc>
              <a:spcBef>
                <a:spcPts val="0"/>
              </a:spcBef>
              <a:spcAft>
                <a:spcPts val="0"/>
              </a:spcAft>
              <a:buClr>
                <a:srgbClr val="000000"/>
              </a:buClr>
              <a:buSzPts val="1171"/>
              <a:buFont typeface="Helvetica Neue"/>
              <a:buNone/>
            </a:pPr>
            <a:r>
              <a:rPr lang="en-US" sz="1171" b="1" i="0" u="none" strike="noStrike" cap="none">
                <a:solidFill>
                  <a:srgbClr val="000000"/>
                </a:solidFill>
                <a:latin typeface="Helvetica Neue"/>
                <a:ea typeface="Helvetica Neue"/>
                <a:cs typeface="Helvetica Neue"/>
                <a:sym typeface="Helvetica Neue"/>
              </a:rPr>
              <a:t>GENERAL ASSEMBLY	</a:t>
            </a:r>
            <a:endParaRPr sz="1400" b="0" i="0" u="none" strike="noStrike" cap="none">
              <a:solidFill>
                <a:srgbClr val="000000"/>
              </a:solidFill>
              <a:latin typeface="Arial"/>
              <a:ea typeface="Arial"/>
              <a:cs typeface="Arial"/>
              <a:sym typeface="Arial"/>
            </a:endParaRPr>
          </a:p>
        </p:txBody>
      </p:sp>
      <p:cxnSp>
        <p:nvCxnSpPr>
          <p:cNvPr id="356" name="Shape 356"/>
          <p:cNvCxnSpPr/>
          <p:nvPr/>
        </p:nvCxnSpPr>
        <p:spPr>
          <a:xfrm>
            <a:off x="591720" y="6740724"/>
            <a:ext cx="11821363" cy="0"/>
          </a:xfrm>
          <a:prstGeom prst="straightConnector1">
            <a:avLst/>
          </a:prstGeom>
          <a:noFill/>
          <a:ln w="9525" cap="flat" cmpd="sng">
            <a:solidFill>
              <a:srgbClr val="000000"/>
            </a:solidFill>
            <a:prstDash val="solid"/>
            <a:round/>
            <a:headEnd type="none" w="sm" len="sm"/>
            <a:tailEnd type="none" w="sm" len="sm"/>
          </a:ln>
        </p:spPr>
      </p:cxnSp>
      <p:pic>
        <p:nvPicPr>
          <p:cNvPr id="357" name="Shape 357"/>
          <p:cNvPicPr preferRelativeResize="0"/>
          <p:nvPr/>
        </p:nvPicPr>
        <p:blipFill rotWithShape="1">
          <a:blip r:embed="rId2">
            <a:alphaModFix/>
          </a:blip>
          <a:srcRect/>
          <a:stretch/>
        </p:blipFill>
        <p:spPr>
          <a:xfrm>
            <a:off x="12110723" y="6801592"/>
            <a:ext cx="319689" cy="31857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ctivity">
  <p:cSld name="Activity">
    <p:spTree>
      <p:nvGrpSpPr>
        <p:cNvPr id="1" name="Shape 358"/>
        <p:cNvGrpSpPr/>
        <p:nvPr/>
      </p:nvGrpSpPr>
      <p:grpSpPr>
        <a:xfrm>
          <a:off x="0" y="0"/>
          <a:ext cx="0" cy="0"/>
          <a:chOff x="0" y="0"/>
          <a:chExt cx="0" cy="0"/>
        </a:xfrm>
      </p:grpSpPr>
      <p:sp>
        <p:nvSpPr>
          <p:cNvPr id="359" name="Shape 359"/>
          <p:cNvSpPr/>
          <p:nvPr/>
        </p:nvSpPr>
        <p:spPr>
          <a:xfrm>
            <a:off x="2951450" y="2074740"/>
            <a:ext cx="9319130" cy="2492266"/>
          </a:xfrm>
          <a:prstGeom prst="rect">
            <a:avLst/>
          </a:prstGeom>
          <a:noFill/>
          <a:ln>
            <a:noFill/>
          </a:ln>
        </p:spPr>
        <p:txBody>
          <a:bodyPr spcFirstLastPara="1" wrap="square" lIns="50700" tIns="50700" rIns="50700" bIns="50700" anchor="ctr" anchorCtr="0">
            <a:noAutofit/>
          </a:bodyPr>
          <a:lstStyle/>
          <a:p>
            <a:pPr marL="114100" marR="0" lvl="0" indent="-12500" algn="l" rtl="0">
              <a:lnSpc>
                <a:spcPct val="100000"/>
              </a:lnSpc>
              <a:spcBef>
                <a:spcPts val="0"/>
              </a:spcBef>
              <a:spcAft>
                <a:spcPts val="0"/>
              </a:spcAft>
              <a:buClr>
                <a:srgbClr val="000000"/>
              </a:buClr>
              <a:buSzPts val="1795"/>
              <a:buFont typeface="Georgia"/>
              <a:buNone/>
            </a:pPr>
            <a:r>
              <a:rPr lang="en-US" sz="1795" b="0" i="0" u="none" strike="noStrike" cap="none">
                <a:solidFill>
                  <a:srgbClr val="000000"/>
                </a:solidFill>
                <a:latin typeface="Georgia"/>
                <a:ea typeface="Georgia"/>
                <a:cs typeface="Georgia"/>
                <a:sym typeface="Georgia"/>
              </a:rPr>
              <a:t> </a:t>
            </a:r>
            <a:endParaRPr sz="1400" b="0" i="0" u="none" strike="noStrike" cap="none">
              <a:solidFill>
                <a:srgbClr val="000000"/>
              </a:solidFill>
              <a:latin typeface="Arial"/>
              <a:ea typeface="Arial"/>
              <a:cs typeface="Arial"/>
              <a:sym typeface="Arial"/>
            </a:endParaRPr>
          </a:p>
        </p:txBody>
      </p:sp>
      <p:cxnSp>
        <p:nvCxnSpPr>
          <p:cNvPr id="360" name="Shape 360"/>
          <p:cNvCxnSpPr/>
          <p:nvPr/>
        </p:nvCxnSpPr>
        <p:spPr>
          <a:xfrm>
            <a:off x="635003" y="635003"/>
            <a:ext cx="11734800" cy="11"/>
          </a:xfrm>
          <a:prstGeom prst="straightConnector1">
            <a:avLst/>
          </a:prstGeom>
          <a:noFill/>
          <a:ln>
            <a:noFill/>
          </a:ln>
        </p:spPr>
      </p:cxnSp>
      <p:cxnSp>
        <p:nvCxnSpPr>
          <p:cNvPr id="361" name="Shape 361"/>
          <p:cNvCxnSpPr/>
          <p:nvPr/>
        </p:nvCxnSpPr>
        <p:spPr>
          <a:xfrm>
            <a:off x="635003" y="1219203"/>
            <a:ext cx="11734800" cy="11"/>
          </a:xfrm>
          <a:prstGeom prst="straightConnector1">
            <a:avLst/>
          </a:prstGeom>
          <a:noFill/>
          <a:ln>
            <a:noFill/>
          </a:ln>
        </p:spPr>
      </p:cxnSp>
      <p:cxnSp>
        <p:nvCxnSpPr>
          <p:cNvPr id="362" name="Shape 362"/>
          <p:cNvCxnSpPr/>
          <p:nvPr/>
        </p:nvCxnSpPr>
        <p:spPr>
          <a:xfrm rot="10800000" flipH="1">
            <a:off x="3911603" y="5381323"/>
            <a:ext cx="3735026" cy="290"/>
          </a:xfrm>
          <a:prstGeom prst="straightConnector1">
            <a:avLst/>
          </a:prstGeom>
          <a:noFill/>
          <a:ln>
            <a:noFill/>
          </a:ln>
        </p:spPr>
      </p:cxnSp>
      <p:cxnSp>
        <p:nvCxnSpPr>
          <p:cNvPr id="363" name="Shape 363"/>
          <p:cNvCxnSpPr/>
          <p:nvPr/>
        </p:nvCxnSpPr>
        <p:spPr>
          <a:xfrm rot="10800000" flipH="1">
            <a:off x="3911603" y="2223009"/>
            <a:ext cx="3735026" cy="290"/>
          </a:xfrm>
          <a:prstGeom prst="straightConnector1">
            <a:avLst/>
          </a:prstGeom>
          <a:noFill/>
          <a:ln>
            <a:noFill/>
          </a:ln>
        </p:spPr>
      </p:cxnSp>
      <p:sp>
        <p:nvSpPr>
          <p:cNvPr id="364" name="Shape 364"/>
          <p:cNvSpPr txBox="1">
            <a:spLocks noGrp="1"/>
          </p:cNvSpPr>
          <p:nvPr>
            <p:ph type="title"/>
          </p:nvPr>
        </p:nvSpPr>
        <p:spPr>
          <a:xfrm>
            <a:off x="497380" y="596672"/>
            <a:ext cx="11773200" cy="74239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1400"/>
              <a:buFont typeface="Oswald"/>
              <a:buNone/>
              <a:defRPr sz="32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65" name="Shape 365"/>
          <p:cNvSpPr txBox="1"/>
          <p:nvPr/>
        </p:nvSpPr>
        <p:spPr>
          <a:xfrm>
            <a:off x="457826" y="6740726"/>
            <a:ext cx="12326526" cy="440341"/>
          </a:xfrm>
          <a:prstGeom prst="rect">
            <a:avLst/>
          </a:prstGeom>
          <a:noFill/>
          <a:ln>
            <a:noFill/>
          </a:ln>
        </p:spPr>
        <p:txBody>
          <a:bodyPr spcFirstLastPara="1" wrap="square" lIns="138200" tIns="138200" rIns="138200" bIns="138200" anchor="t" anchorCtr="0">
            <a:noAutofit/>
          </a:bodyPr>
          <a:lstStyle/>
          <a:p>
            <a:pPr marL="0" marR="0" lvl="0" indent="0" algn="l" rtl="0">
              <a:lnSpc>
                <a:spcPct val="100000"/>
              </a:lnSpc>
              <a:spcBef>
                <a:spcPts val="0"/>
              </a:spcBef>
              <a:spcAft>
                <a:spcPts val="0"/>
              </a:spcAft>
              <a:buClr>
                <a:srgbClr val="000000"/>
              </a:buClr>
              <a:buSzPts val="1171"/>
              <a:buFont typeface="Helvetica Neue"/>
              <a:buNone/>
            </a:pPr>
            <a:r>
              <a:rPr lang="en-US" sz="1171" b="1" i="0" u="none" strike="noStrike" cap="none">
                <a:solidFill>
                  <a:srgbClr val="000000"/>
                </a:solidFill>
                <a:latin typeface="Helvetica Neue"/>
                <a:ea typeface="Helvetica Neue"/>
                <a:cs typeface="Helvetica Neue"/>
                <a:sym typeface="Helvetica Neue"/>
              </a:rPr>
              <a:t>GENERAL ASSEMBLY	</a:t>
            </a:r>
            <a:endParaRPr sz="1400" b="0" i="0" u="none" strike="noStrike" cap="none">
              <a:solidFill>
                <a:srgbClr val="000000"/>
              </a:solidFill>
              <a:latin typeface="Arial"/>
              <a:ea typeface="Arial"/>
              <a:cs typeface="Arial"/>
              <a:sym typeface="Arial"/>
            </a:endParaRPr>
          </a:p>
        </p:txBody>
      </p:sp>
      <p:cxnSp>
        <p:nvCxnSpPr>
          <p:cNvPr id="366" name="Shape 366"/>
          <p:cNvCxnSpPr/>
          <p:nvPr/>
        </p:nvCxnSpPr>
        <p:spPr>
          <a:xfrm>
            <a:off x="591720" y="6740724"/>
            <a:ext cx="11821363" cy="0"/>
          </a:xfrm>
          <a:prstGeom prst="straightConnector1">
            <a:avLst/>
          </a:prstGeom>
          <a:noFill/>
          <a:ln w="9525" cap="flat" cmpd="sng">
            <a:solidFill>
              <a:srgbClr val="000000"/>
            </a:solidFill>
            <a:prstDash val="solid"/>
            <a:round/>
            <a:headEnd type="none" w="sm" len="sm"/>
            <a:tailEnd type="none" w="sm" len="sm"/>
          </a:ln>
        </p:spPr>
      </p:cxnSp>
      <p:pic>
        <p:nvPicPr>
          <p:cNvPr id="367" name="Shape 367"/>
          <p:cNvPicPr preferRelativeResize="0"/>
          <p:nvPr/>
        </p:nvPicPr>
        <p:blipFill rotWithShape="1">
          <a:blip r:embed="rId2">
            <a:alphaModFix/>
          </a:blip>
          <a:srcRect/>
          <a:stretch/>
        </p:blipFill>
        <p:spPr>
          <a:xfrm>
            <a:off x="12110723" y="6801592"/>
            <a:ext cx="319689" cy="318578"/>
          </a:xfrm>
          <a:prstGeom prst="rect">
            <a:avLst/>
          </a:prstGeom>
          <a:noFill/>
          <a:ln>
            <a:noFill/>
          </a:ln>
        </p:spPr>
      </p:pic>
      <p:cxnSp>
        <p:nvCxnSpPr>
          <p:cNvPr id="368" name="Shape 368"/>
          <p:cNvCxnSpPr/>
          <p:nvPr/>
        </p:nvCxnSpPr>
        <p:spPr>
          <a:xfrm>
            <a:off x="591720" y="596674"/>
            <a:ext cx="11821363" cy="11"/>
          </a:xfrm>
          <a:prstGeom prst="straightConnector1">
            <a:avLst/>
          </a:prstGeom>
          <a:noFill/>
          <a:ln w="9525" cap="flat" cmpd="sng">
            <a:solidFill>
              <a:srgbClr val="000000"/>
            </a:solidFill>
            <a:prstDash val="solid"/>
            <a:round/>
            <a:headEnd type="none" w="sm" len="sm"/>
            <a:tailEnd type="none" w="sm" len="sm"/>
          </a:ln>
        </p:spPr>
      </p:cxnSp>
      <p:cxnSp>
        <p:nvCxnSpPr>
          <p:cNvPr id="369" name="Shape 369"/>
          <p:cNvCxnSpPr/>
          <p:nvPr/>
        </p:nvCxnSpPr>
        <p:spPr>
          <a:xfrm>
            <a:off x="591720" y="1218736"/>
            <a:ext cx="11821363" cy="11"/>
          </a:xfrm>
          <a:prstGeom prst="straightConnector1">
            <a:avLst/>
          </a:prstGeom>
          <a:noFill/>
          <a:ln w="9525" cap="flat" cmpd="sng">
            <a:solidFill>
              <a:srgbClr val="000000"/>
            </a:solidFill>
            <a:prstDash val="solid"/>
            <a:round/>
            <a:headEnd type="none" w="sm" len="sm"/>
            <a:tailEnd type="none" w="sm" len="sm"/>
          </a:ln>
        </p:spPr>
      </p:cxnSp>
      <p:pic>
        <p:nvPicPr>
          <p:cNvPr id="370" name="Shape 370"/>
          <p:cNvPicPr preferRelativeResize="0"/>
          <p:nvPr/>
        </p:nvPicPr>
        <p:blipFill rotWithShape="1">
          <a:blip r:embed="rId3">
            <a:alphaModFix/>
          </a:blip>
          <a:srcRect/>
          <a:stretch/>
        </p:blipFill>
        <p:spPr>
          <a:xfrm>
            <a:off x="1066600" y="3101960"/>
            <a:ext cx="952501" cy="950847"/>
          </a:xfrm>
          <a:prstGeom prst="rect">
            <a:avLst/>
          </a:prstGeom>
          <a:noFill/>
          <a:ln>
            <a:noFill/>
          </a:ln>
        </p:spPr>
      </p:pic>
      <p:sp>
        <p:nvSpPr>
          <p:cNvPr id="371" name="Shape 371"/>
          <p:cNvSpPr txBox="1"/>
          <p:nvPr/>
        </p:nvSpPr>
        <p:spPr>
          <a:xfrm>
            <a:off x="956580" y="3269932"/>
            <a:ext cx="1172538" cy="815315"/>
          </a:xfrm>
          <a:prstGeom prst="rect">
            <a:avLst/>
          </a:prstGeom>
          <a:noFill/>
          <a:ln>
            <a:noFill/>
          </a:ln>
        </p:spPr>
        <p:txBody>
          <a:bodyPr spcFirstLastPara="1" wrap="square" lIns="91250" tIns="91250" rIns="91250" bIns="91250" anchor="ctr" anchorCtr="0">
            <a:noAutofit/>
          </a:bodyPr>
          <a:lstStyle/>
          <a:p>
            <a:pPr marL="0" marR="0" lvl="0" indent="0" algn="ctr" rtl="0">
              <a:lnSpc>
                <a:spcPct val="120000"/>
              </a:lnSpc>
              <a:spcBef>
                <a:spcPts val="0"/>
              </a:spcBef>
              <a:spcAft>
                <a:spcPts val="0"/>
              </a:spcAft>
              <a:buClr>
                <a:srgbClr val="FFFFFF"/>
              </a:buClr>
              <a:buSzPts val="1098"/>
              <a:buFont typeface="Oswald"/>
              <a:buNone/>
            </a:pPr>
            <a:r>
              <a:rPr lang="en-US" sz="1098" b="1" i="0" u="none" strike="noStrike" cap="none">
                <a:solidFill>
                  <a:srgbClr val="FFFFFF"/>
                </a:solidFill>
                <a:latin typeface="Oswald"/>
                <a:ea typeface="Oswald"/>
                <a:cs typeface="Oswald"/>
                <a:sym typeface="Oswald"/>
              </a:rPr>
              <a:t>ACTIVITY</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999"/>
              <a:buFont typeface="Arial"/>
              <a:buNone/>
            </a:pPr>
            <a:endParaRPr sz="999" b="0" i="0" u="none" strike="noStrike" cap="none">
              <a:solidFill>
                <a:srgbClr val="FFFFFF"/>
              </a:solidFill>
              <a:latin typeface="Oswald"/>
              <a:ea typeface="Oswald"/>
              <a:cs typeface="Oswald"/>
              <a:sym typeface="Oswald"/>
            </a:endParaRPr>
          </a:p>
        </p:txBody>
      </p:sp>
      <p:cxnSp>
        <p:nvCxnSpPr>
          <p:cNvPr id="372" name="Shape 372"/>
          <p:cNvCxnSpPr/>
          <p:nvPr/>
        </p:nvCxnSpPr>
        <p:spPr>
          <a:xfrm rot="10800000">
            <a:off x="2497950" y="1758742"/>
            <a:ext cx="0" cy="4653008"/>
          </a:xfrm>
          <a:prstGeom prst="straightConnector1">
            <a:avLst/>
          </a:prstGeom>
          <a:noFill/>
          <a:ln w="9525" cap="flat" cmpd="sng">
            <a:solidFill>
              <a:srgbClr val="B7B7B7"/>
            </a:solidFill>
            <a:prstDash val="solid"/>
            <a:round/>
            <a:headEnd type="none" w="sm" len="sm"/>
            <a:tailEnd type="none" w="sm" len="sm"/>
          </a:ln>
        </p:spPr>
      </p:cxnSp>
      <p:sp>
        <p:nvSpPr>
          <p:cNvPr id="373" name="Shape 373"/>
          <p:cNvSpPr/>
          <p:nvPr/>
        </p:nvSpPr>
        <p:spPr>
          <a:xfrm>
            <a:off x="2989799" y="4344891"/>
            <a:ext cx="3733801" cy="25365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995"/>
              <a:buFont typeface="Oswald"/>
              <a:buNone/>
            </a:pPr>
            <a:r>
              <a:rPr lang="en-US" sz="1995" b="1" i="0" u="none" strike="noStrike" cap="none">
                <a:solidFill>
                  <a:srgbClr val="000000"/>
                </a:solidFill>
                <a:latin typeface="Oswald"/>
                <a:ea typeface="Oswald"/>
                <a:cs typeface="Oswald"/>
                <a:sym typeface="Oswald"/>
              </a:rPr>
              <a:t>DELIVERABLES</a:t>
            </a:r>
            <a:endParaRPr sz="1400" b="0" i="0" u="none" strike="noStrike" cap="none">
              <a:solidFill>
                <a:srgbClr val="000000"/>
              </a:solidFill>
              <a:latin typeface="Arial"/>
              <a:ea typeface="Arial"/>
              <a:cs typeface="Arial"/>
              <a:sym typeface="Arial"/>
            </a:endParaRPr>
          </a:p>
        </p:txBody>
      </p:sp>
      <p:sp>
        <p:nvSpPr>
          <p:cNvPr id="374" name="Shape 374"/>
          <p:cNvSpPr/>
          <p:nvPr/>
        </p:nvSpPr>
        <p:spPr>
          <a:xfrm>
            <a:off x="2989799" y="1779405"/>
            <a:ext cx="3733801" cy="25365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995"/>
              <a:buFont typeface="Oswald"/>
              <a:buNone/>
            </a:pPr>
            <a:r>
              <a:rPr lang="en-US" sz="1995" b="1" i="0" u="none" strike="noStrike" cap="none">
                <a:solidFill>
                  <a:srgbClr val="000000"/>
                </a:solidFill>
                <a:latin typeface="Oswald"/>
                <a:ea typeface="Oswald"/>
                <a:cs typeface="Oswald"/>
                <a:sym typeface="Oswald"/>
              </a:rPr>
              <a:t>DIRECTIONS</a:t>
            </a:r>
            <a:endParaRPr sz="1400" b="0" i="0" u="none" strike="noStrike" cap="none">
              <a:solidFill>
                <a:srgbClr val="000000"/>
              </a:solidFill>
              <a:latin typeface="Arial"/>
              <a:ea typeface="Arial"/>
              <a:cs typeface="Arial"/>
              <a:sym typeface="Arial"/>
            </a:endParaRPr>
          </a:p>
        </p:txBody>
      </p:sp>
      <p:sp>
        <p:nvSpPr>
          <p:cNvPr id="375" name="Shape 375"/>
          <p:cNvSpPr txBox="1">
            <a:spLocks noGrp="1"/>
          </p:cNvSpPr>
          <p:nvPr>
            <p:ph type="body" idx="1"/>
          </p:nvPr>
        </p:nvSpPr>
        <p:spPr>
          <a:xfrm>
            <a:off x="2951450" y="2258824"/>
            <a:ext cx="8527946" cy="1826424"/>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0"/>
              </a:spcBef>
              <a:spcAft>
                <a:spcPts val="0"/>
              </a:spcAft>
              <a:buClr>
                <a:schemeClr val="dk1"/>
              </a:buClr>
              <a:buSzPts val="1800"/>
              <a:buFont typeface="Calibri"/>
              <a:buAutoNum type="arabicPeriod"/>
              <a:defRPr sz="1800" b="0" i="0" u="none" strike="noStrike" cap="none">
                <a:solidFill>
                  <a:schemeClr val="dk1"/>
                </a:solidFill>
                <a:latin typeface="Georgia"/>
                <a:ea typeface="Georgia"/>
                <a:cs typeface="Georgia"/>
                <a:sym typeface="Georgia"/>
              </a:defRPr>
            </a:lvl1pPr>
            <a:lvl2pPr marL="914400" marR="0" lvl="1" indent="-393700" algn="l" rtl="0">
              <a:lnSpc>
                <a:spcPct val="114000"/>
              </a:lnSpc>
              <a:spcBef>
                <a:spcPts val="600"/>
              </a:spcBef>
              <a:spcAft>
                <a:spcPts val="0"/>
              </a:spcAft>
              <a:buClr>
                <a:schemeClr val="dk1"/>
              </a:buClr>
              <a:buSzPts val="2600"/>
              <a:buFont typeface="Calibri"/>
              <a:buAutoNum type="arabicPeriod"/>
              <a:defRPr sz="2600" b="0" i="0" u="none" strike="noStrike" cap="none">
                <a:solidFill>
                  <a:schemeClr val="dk1"/>
                </a:solidFill>
                <a:latin typeface="Georgia"/>
                <a:ea typeface="Georgia"/>
                <a:cs typeface="Georgia"/>
                <a:sym typeface="Georgia"/>
              </a:defRPr>
            </a:lvl2pPr>
            <a:lvl3pPr marL="1371600" marR="0" lvl="2" indent="-355600" algn="l" rtl="0">
              <a:lnSpc>
                <a:spcPct val="114000"/>
              </a:lnSpc>
              <a:spcBef>
                <a:spcPts val="600"/>
              </a:spcBef>
              <a:spcAft>
                <a:spcPts val="0"/>
              </a:spcAft>
              <a:buClr>
                <a:schemeClr val="dk1"/>
              </a:buClr>
              <a:buSzPts val="2000"/>
              <a:buFont typeface="Calibri"/>
              <a:buAutoNum type="arabicPeriod"/>
              <a:defRPr sz="2000" b="0" i="0" u="none" strike="noStrike" cap="none">
                <a:solidFill>
                  <a:schemeClr val="dk1"/>
                </a:solidFill>
                <a:latin typeface="Georgia"/>
                <a:ea typeface="Georgia"/>
                <a:cs typeface="Georgia"/>
                <a:sym typeface="Georgia"/>
              </a:defRPr>
            </a:lvl3pPr>
            <a:lvl4pPr marL="1828800" marR="0" lvl="3" indent="-342900" algn="l" rtl="0">
              <a:lnSpc>
                <a:spcPct val="114000"/>
              </a:lnSpc>
              <a:spcBef>
                <a:spcPts val="0"/>
              </a:spcBef>
              <a:spcAft>
                <a:spcPts val="0"/>
              </a:spcAft>
              <a:buClr>
                <a:schemeClr val="dk1"/>
              </a:buClr>
              <a:buSzPts val="1800"/>
              <a:buFont typeface="Calibri"/>
              <a:buAutoNum type="arabicPeriod"/>
              <a:defRPr sz="1800" b="0" i="0" u="none" strike="noStrike" cap="none">
                <a:solidFill>
                  <a:schemeClr val="dk1"/>
                </a:solidFill>
                <a:latin typeface="Georgia"/>
                <a:ea typeface="Georgia"/>
                <a:cs typeface="Georgia"/>
                <a:sym typeface="Georgia"/>
              </a:defRPr>
            </a:lvl4pPr>
            <a:lvl5pPr marL="2286000" marR="0" lvl="4" indent="-317500" algn="l" rtl="0">
              <a:lnSpc>
                <a:spcPct val="114000"/>
              </a:lnSpc>
              <a:spcBef>
                <a:spcPts val="0"/>
              </a:spcBef>
              <a:spcAft>
                <a:spcPts val="0"/>
              </a:spcAft>
              <a:buClr>
                <a:schemeClr val="dk1"/>
              </a:buClr>
              <a:buSzPts val="1400"/>
              <a:buFont typeface="Calibri"/>
              <a:buAutoNum type="arabicPeriod"/>
              <a:defRPr sz="1400" b="0" i="0" u="none" strike="noStrike" cap="none">
                <a:solidFill>
                  <a:schemeClr val="dk1"/>
                </a:solidFill>
                <a:latin typeface="Georgia"/>
                <a:ea typeface="Georgia"/>
                <a:cs typeface="Georgia"/>
                <a:sym typeface="Georgia"/>
              </a:defRPr>
            </a:lvl5pPr>
            <a:lvl6pPr marL="2743200" marR="0" lvl="5"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
        <p:nvSpPr>
          <p:cNvPr id="376" name="Shape 376"/>
          <p:cNvSpPr txBox="1">
            <a:spLocks noGrp="1"/>
          </p:cNvSpPr>
          <p:nvPr>
            <p:ph type="body" idx="2"/>
          </p:nvPr>
        </p:nvSpPr>
        <p:spPr>
          <a:xfrm>
            <a:off x="2989799" y="4751090"/>
            <a:ext cx="8527946" cy="166066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0"/>
              </a:spcBef>
              <a:spcAft>
                <a:spcPts val="0"/>
              </a:spcAft>
              <a:buClr>
                <a:schemeClr val="dk1"/>
              </a:buClr>
              <a:buSzPts val="1800"/>
              <a:buFont typeface="Calibri"/>
              <a:buAutoNum type="arabicPeriod"/>
              <a:defRPr sz="1800" b="0" i="0" u="none" strike="noStrike" cap="none">
                <a:solidFill>
                  <a:schemeClr val="dk1"/>
                </a:solidFill>
                <a:latin typeface="Georgia"/>
                <a:ea typeface="Georgia"/>
                <a:cs typeface="Georgia"/>
                <a:sym typeface="Georgia"/>
              </a:defRPr>
            </a:lvl1pPr>
            <a:lvl2pPr marL="914400" marR="0" lvl="1" indent="-393700" algn="l" rtl="0">
              <a:lnSpc>
                <a:spcPct val="114000"/>
              </a:lnSpc>
              <a:spcBef>
                <a:spcPts val="600"/>
              </a:spcBef>
              <a:spcAft>
                <a:spcPts val="0"/>
              </a:spcAft>
              <a:buClr>
                <a:schemeClr val="dk1"/>
              </a:buClr>
              <a:buSzPts val="2600"/>
              <a:buFont typeface="Calibri"/>
              <a:buAutoNum type="arabicPeriod"/>
              <a:defRPr sz="2600" b="0" i="0" u="none" strike="noStrike" cap="none">
                <a:solidFill>
                  <a:schemeClr val="dk1"/>
                </a:solidFill>
                <a:latin typeface="Georgia"/>
                <a:ea typeface="Georgia"/>
                <a:cs typeface="Georgia"/>
                <a:sym typeface="Georgia"/>
              </a:defRPr>
            </a:lvl2pPr>
            <a:lvl3pPr marL="1371600" marR="0" lvl="2" indent="-355600" algn="l" rtl="0">
              <a:lnSpc>
                <a:spcPct val="114000"/>
              </a:lnSpc>
              <a:spcBef>
                <a:spcPts val="600"/>
              </a:spcBef>
              <a:spcAft>
                <a:spcPts val="0"/>
              </a:spcAft>
              <a:buClr>
                <a:schemeClr val="dk1"/>
              </a:buClr>
              <a:buSzPts val="2000"/>
              <a:buFont typeface="Calibri"/>
              <a:buAutoNum type="arabicPeriod"/>
              <a:defRPr sz="2000" b="0" i="0" u="none" strike="noStrike" cap="none">
                <a:solidFill>
                  <a:schemeClr val="dk1"/>
                </a:solidFill>
                <a:latin typeface="Georgia"/>
                <a:ea typeface="Georgia"/>
                <a:cs typeface="Georgia"/>
                <a:sym typeface="Georgia"/>
              </a:defRPr>
            </a:lvl3pPr>
            <a:lvl4pPr marL="1828800" marR="0" lvl="3" indent="-342900" algn="l" rtl="0">
              <a:lnSpc>
                <a:spcPct val="114000"/>
              </a:lnSpc>
              <a:spcBef>
                <a:spcPts val="0"/>
              </a:spcBef>
              <a:spcAft>
                <a:spcPts val="0"/>
              </a:spcAft>
              <a:buClr>
                <a:schemeClr val="dk1"/>
              </a:buClr>
              <a:buSzPts val="1800"/>
              <a:buFont typeface="Calibri"/>
              <a:buAutoNum type="arabicPeriod"/>
              <a:defRPr sz="1800" b="0" i="0" u="none" strike="noStrike" cap="none">
                <a:solidFill>
                  <a:schemeClr val="dk1"/>
                </a:solidFill>
                <a:latin typeface="Georgia"/>
                <a:ea typeface="Georgia"/>
                <a:cs typeface="Georgia"/>
                <a:sym typeface="Georgia"/>
              </a:defRPr>
            </a:lvl4pPr>
            <a:lvl5pPr marL="2286000" marR="0" lvl="4" indent="-317500" algn="l" rtl="0">
              <a:lnSpc>
                <a:spcPct val="114000"/>
              </a:lnSpc>
              <a:spcBef>
                <a:spcPts val="0"/>
              </a:spcBef>
              <a:spcAft>
                <a:spcPts val="0"/>
              </a:spcAft>
              <a:buClr>
                <a:schemeClr val="dk1"/>
              </a:buClr>
              <a:buSzPts val="1400"/>
              <a:buFont typeface="Calibri"/>
              <a:buAutoNum type="arabicPeriod"/>
              <a:defRPr sz="1400" b="0" i="0" u="none" strike="noStrike" cap="none">
                <a:solidFill>
                  <a:schemeClr val="dk1"/>
                </a:solidFill>
                <a:latin typeface="Georgia"/>
                <a:ea typeface="Georgia"/>
                <a:cs typeface="Georgia"/>
                <a:sym typeface="Georgia"/>
              </a:defRPr>
            </a:lvl5pPr>
            <a:lvl6pPr marL="2743200" marR="0" lvl="5"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7"/>
        <p:cNvGrpSpPr/>
        <p:nvPr/>
      </p:nvGrpSpPr>
      <p:grpSpPr>
        <a:xfrm>
          <a:off x="0" y="0"/>
          <a:ext cx="0" cy="0"/>
          <a:chOff x="0" y="0"/>
          <a:chExt cx="0" cy="0"/>
        </a:xfrm>
      </p:grpSpPr>
      <p:sp>
        <p:nvSpPr>
          <p:cNvPr id="278" name="Shape 278"/>
          <p:cNvSpPr txBox="1">
            <a:spLocks noGrp="1"/>
          </p:cNvSpPr>
          <p:nvPr>
            <p:ph type="body" idx="1"/>
          </p:nvPr>
        </p:nvSpPr>
        <p:spPr>
          <a:xfrm>
            <a:off x="591718" y="1463040"/>
            <a:ext cx="11216640" cy="466839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0"/>
              </a:spcBef>
              <a:spcAft>
                <a:spcPts val="0"/>
              </a:spcAft>
              <a:buClr>
                <a:schemeClr val="dk1"/>
              </a:buClr>
              <a:buSzPts val="2800"/>
              <a:buFont typeface="Georgia"/>
              <a:buChar char="‣"/>
              <a:defRPr sz="2800" b="0" i="0" u="none" strike="noStrike" cap="none">
                <a:solidFill>
                  <a:schemeClr val="dk1"/>
                </a:solidFill>
                <a:latin typeface="Georgia"/>
                <a:ea typeface="Georgia"/>
                <a:cs typeface="Georgia"/>
                <a:sym typeface="Georgia"/>
              </a:defRPr>
            </a:lvl1pPr>
            <a:lvl2pPr marL="914400" marR="0" lvl="1" indent="-393700" algn="l" rtl="0">
              <a:lnSpc>
                <a:spcPct val="114000"/>
              </a:lnSpc>
              <a:spcBef>
                <a:spcPts val="1200"/>
              </a:spcBef>
              <a:spcAft>
                <a:spcPts val="0"/>
              </a:spcAft>
              <a:buClr>
                <a:schemeClr val="dk1"/>
              </a:buClr>
              <a:buSzPts val="2600"/>
              <a:buFont typeface="Arial"/>
              <a:buChar char="•"/>
              <a:defRPr sz="2600" b="0" i="0" u="none" strike="noStrike" cap="none">
                <a:solidFill>
                  <a:schemeClr val="dk1"/>
                </a:solidFill>
                <a:latin typeface="Georgia"/>
                <a:ea typeface="Georgia"/>
                <a:cs typeface="Georgia"/>
                <a:sym typeface="Georgia"/>
              </a:defRPr>
            </a:lvl2pPr>
            <a:lvl3pPr marL="1371600" marR="0" lvl="2" indent="-355600" algn="l" rtl="0">
              <a:lnSpc>
                <a:spcPct val="114000"/>
              </a:lnSpc>
              <a:spcBef>
                <a:spcPts val="6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3pPr>
            <a:lvl4pPr marL="1828800" marR="0" lvl="3"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4pPr>
            <a:lvl5pPr marL="2286000" marR="0" lvl="4"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5pPr>
            <a:lvl6pPr marL="2743200" marR="0" lvl="5"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6pPr>
            <a:lvl7pPr marL="3200400" marR="0" lvl="6"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7pPr>
            <a:lvl8pPr marL="3657600" marR="0" lvl="7"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8pPr>
            <a:lvl9pPr marL="4114800" marR="0" lvl="8" indent="-350329" algn="l" rtl="0">
              <a:lnSpc>
                <a:spcPct val="90000"/>
              </a:lnSpc>
              <a:spcBef>
                <a:spcPts val="532"/>
              </a:spcBef>
              <a:spcAft>
                <a:spcPts val="0"/>
              </a:spcAft>
              <a:buClr>
                <a:schemeClr val="dk1"/>
              </a:buClr>
              <a:buSzPts val="1917"/>
              <a:buFont typeface="Arial"/>
              <a:buChar char="•"/>
              <a:defRPr sz="1917" b="0" i="0" u="none" strike="noStrike" cap="none">
                <a:solidFill>
                  <a:schemeClr val="dk1"/>
                </a:solidFill>
                <a:latin typeface="Calibri"/>
                <a:ea typeface="Calibri"/>
                <a:cs typeface="Calibri"/>
                <a:sym typeface="Calibri"/>
              </a:defRPr>
            </a:lvl9pPr>
          </a:lstStyle>
          <a:p>
            <a:endParaRPr/>
          </a:p>
        </p:txBody>
      </p:sp>
      <p:sp>
        <p:nvSpPr>
          <p:cNvPr id="279" name="Shape 279"/>
          <p:cNvSpPr txBox="1">
            <a:spLocks noGrp="1"/>
          </p:cNvSpPr>
          <p:nvPr>
            <p:ph type="title"/>
          </p:nvPr>
        </p:nvSpPr>
        <p:spPr>
          <a:xfrm>
            <a:off x="495927" y="648729"/>
            <a:ext cx="11216640" cy="617838"/>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1400"/>
              <a:buFont typeface="Oswald"/>
              <a:buNone/>
              <a:defRPr sz="32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www.interworks.com/blog/ccapitula/2015/03/24/tableau-essentials-calculated-fields-introduction"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hyperlink" Target="https://www.ryansleeper.com/super-sample-superstore/" TargetMode="External"/><Relationship Id="rId4" Type="http://schemas.openxmlformats.org/officeDocument/2006/relationships/hyperlink" Target="https://www.thedataschool.co.uk/elena-caric/difference-table-calculations-calculated-field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hyperlink" Target="http://www.economist.com/blogs/graphicdetail" TargetMode="External"/><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onlinehelp.tableau.com/current/pro/desktop/en-us/functions_functions_date.html"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sp>
        <p:nvSpPr>
          <p:cNvPr id="1433" name="Shape 1433"/>
          <p:cNvSpPr txBox="1">
            <a:spLocks noGrp="1"/>
          </p:cNvSpPr>
          <p:nvPr>
            <p:ph type="body" idx="1"/>
          </p:nvPr>
        </p:nvSpPr>
        <p:spPr>
          <a:xfrm>
            <a:off x="475488" y="1463040"/>
            <a:ext cx="11916181" cy="5160014"/>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chemeClr val="lt1"/>
              </a:buClr>
              <a:buSzPts val="2800"/>
              <a:buFont typeface="Georgia"/>
              <a:buNone/>
            </a:pPr>
            <a:r>
              <a:rPr lang="en-US" sz="9200" b="1" i="0" u="none" strike="noStrike" cap="none">
                <a:solidFill>
                  <a:schemeClr val="lt1"/>
                </a:solidFill>
                <a:latin typeface="Oswald"/>
                <a:ea typeface="Oswald"/>
                <a:cs typeface="Oswald"/>
                <a:sym typeface="Oswald"/>
              </a:rPr>
              <a:t>CALCULATIONS AND ANALYSIS IN TABLEAU</a:t>
            </a:r>
            <a:endParaRPr sz="9200" b="1" i="0" u="none" strike="noStrike" cap="none">
              <a:solidFill>
                <a:schemeClr val="lt1"/>
              </a:solidFill>
              <a:latin typeface="Oswald"/>
              <a:ea typeface="Oswald"/>
              <a:cs typeface="Oswald"/>
              <a:sym typeface="Oswald"/>
            </a:endParaRPr>
          </a:p>
        </p:txBody>
      </p:sp>
      <p:sp>
        <p:nvSpPr>
          <p:cNvPr id="1434" name="Shape 1434"/>
          <p:cNvSpPr txBox="1"/>
          <p:nvPr/>
        </p:nvSpPr>
        <p:spPr>
          <a:xfrm>
            <a:off x="580475" y="6118325"/>
            <a:ext cx="9636300" cy="597000"/>
          </a:xfrm>
          <a:prstGeom prst="rect">
            <a:avLst/>
          </a:prstGeom>
          <a:noFill/>
          <a:ln>
            <a:noFill/>
          </a:ln>
        </p:spPr>
        <p:txBody>
          <a:bodyPr spcFirstLastPara="1" wrap="square" lIns="91425" tIns="91425" rIns="91425" bIns="91425" anchor="ctr" anchorCtr="0">
            <a:noAutofit/>
          </a:bodyPr>
          <a:lstStyle/>
          <a:p>
            <a:pPr>
              <a:lnSpc>
                <a:spcPct val="121428"/>
              </a:lnSpc>
              <a:buSzPts val="2900"/>
            </a:pPr>
            <a:r>
              <a:rPr lang="en-US" sz="3200" i="1" dirty="0">
                <a:solidFill>
                  <a:srgbClr val="E52123"/>
                </a:solidFill>
                <a:latin typeface="Georgia"/>
                <a:ea typeface="Georgia"/>
                <a:cs typeface="Georgia"/>
                <a:sym typeface="Georgia"/>
              </a:rPr>
              <a:t>James Larkin – Data Analytics Instructor</a:t>
            </a:r>
            <a:endParaRPr lang="en-US" sz="3200" i="1" dirty="0">
              <a:solidFill>
                <a:srgbClr val="EAEAEA"/>
              </a:solidFill>
              <a:latin typeface="Georgia"/>
              <a:ea typeface="Georgia"/>
              <a:cs typeface="Georgia"/>
              <a:sym typeface="Georgia"/>
            </a:endParaRPr>
          </a:p>
          <a:p>
            <a:pPr marL="0" marR="0" lvl="0" indent="0" algn="l" rtl="0">
              <a:lnSpc>
                <a:spcPct val="121428"/>
              </a:lnSpc>
              <a:spcBef>
                <a:spcPts val="0"/>
              </a:spcBef>
              <a:spcAft>
                <a:spcPts val="0"/>
              </a:spcAft>
              <a:buClr>
                <a:srgbClr val="000000"/>
              </a:buClr>
              <a:buSzPts val="2900"/>
              <a:buFont typeface="Arial"/>
              <a:buNone/>
            </a:pP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6" name="Shape 1536"/>
          <p:cNvSpPr txBox="1">
            <a:spLocks noGrp="1"/>
          </p:cNvSpPr>
          <p:nvPr>
            <p:ph type="title"/>
          </p:nvPr>
        </p:nvSpPr>
        <p:spPr>
          <a:xfrm>
            <a:off x="495928" y="596673"/>
            <a:ext cx="11838716" cy="72473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TABLEAU CALCULATIONS</a:t>
            </a:r>
            <a:endParaRPr sz="3200" b="1" i="0" u="none" strike="noStrike" cap="none">
              <a:solidFill>
                <a:schemeClr val="dk1"/>
              </a:solidFill>
              <a:latin typeface="Oswald"/>
              <a:ea typeface="Oswald"/>
              <a:cs typeface="Oswald"/>
              <a:sym typeface="Oswald"/>
            </a:endParaRPr>
          </a:p>
        </p:txBody>
      </p:sp>
      <p:sp>
        <p:nvSpPr>
          <p:cNvPr id="1537" name="Shape 1537"/>
          <p:cNvSpPr txBox="1">
            <a:spLocks noGrp="1"/>
          </p:cNvSpPr>
          <p:nvPr>
            <p:ph type="body" idx="1"/>
          </p:nvPr>
        </p:nvSpPr>
        <p:spPr>
          <a:xfrm>
            <a:off x="591720" y="1463040"/>
            <a:ext cx="11637223" cy="5108021"/>
          </a:xfrm>
          <a:prstGeom prst="rect">
            <a:avLst/>
          </a:prstGeom>
          <a:no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chemeClr val="dk1"/>
              </a:buClr>
              <a:buSzPts val="2800"/>
              <a:buFont typeface="Georgia"/>
              <a:buNone/>
            </a:pPr>
            <a:r>
              <a:rPr lang="en-US" sz="2800" b="1" i="0" u="none" strike="noStrike" cap="none">
                <a:solidFill>
                  <a:schemeClr val="dk1"/>
                </a:solidFill>
                <a:latin typeface="Georgia"/>
                <a:ea typeface="Georgia"/>
                <a:cs typeface="Georgia"/>
                <a:sym typeface="Georgia"/>
              </a:rPr>
              <a:t>Logic — </a:t>
            </a:r>
            <a:r>
              <a:rPr lang="en-US" sz="2800" b="1" i="0" u="none" strike="noStrike" cap="none">
                <a:solidFill>
                  <a:schemeClr val="dk1"/>
                </a:solidFill>
                <a:latin typeface="Roboto Mono"/>
                <a:ea typeface="Roboto Mono"/>
                <a:cs typeface="Roboto Mono"/>
                <a:sym typeface="Roboto Mono"/>
              </a:rPr>
              <a:t>IF THEN ELSEIF:</a:t>
            </a:r>
            <a:endParaRPr sz="2800" b="0" i="0" u="none" strike="noStrike" cap="none">
              <a:solidFill>
                <a:schemeClr val="dk1"/>
              </a:solidFill>
              <a:latin typeface="Roboto Mono"/>
              <a:ea typeface="Roboto Mono"/>
              <a:cs typeface="Roboto Mono"/>
              <a:sym typeface="Roboto Mono"/>
            </a:endParaRPr>
          </a:p>
          <a:p>
            <a:pPr marL="457200" marR="0" lvl="0" indent="0" algn="l" rtl="0">
              <a:lnSpc>
                <a:spcPct val="114000"/>
              </a:lnSpc>
              <a:spcBef>
                <a:spcPts val="1200"/>
              </a:spcBef>
              <a:spcAft>
                <a:spcPts val="0"/>
              </a:spcAft>
              <a:buClr>
                <a:schemeClr val="dk1"/>
              </a:buClr>
              <a:buSzPts val="2800"/>
              <a:buFont typeface="Georgia"/>
              <a:buNone/>
            </a:pPr>
            <a:r>
              <a:rPr lang="en-US" sz="2600" b="0" i="0" u="none" strike="noStrike" cap="none">
                <a:solidFill>
                  <a:schemeClr val="dk1"/>
                </a:solidFill>
                <a:latin typeface="Roboto Mono"/>
                <a:ea typeface="Roboto Mono"/>
                <a:cs typeface="Roboto Mono"/>
                <a:sym typeface="Roboto Mono"/>
              </a:rPr>
              <a:t>IF</a:t>
            </a:r>
            <a:r>
              <a:rPr lang="en-US" sz="2600" b="0" i="0" u="none" strike="noStrike" cap="none">
                <a:solidFill>
                  <a:schemeClr val="dk1"/>
                </a:solidFill>
                <a:latin typeface="Georgia"/>
                <a:ea typeface="Georgia"/>
                <a:cs typeface="Georgia"/>
                <a:sym typeface="Georgia"/>
              </a:rPr>
              <a:t> </a:t>
            </a:r>
            <a:r>
              <a:rPr lang="en-US" sz="2800" b="1" i="0" u="none" strike="noStrike" cap="none">
                <a:solidFill>
                  <a:schemeClr val="dk1"/>
                </a:solidFill>
                <a:latin typeface="Georgia"/>
                <a:ea typeface="Georgia"/>
                <a:cs typeface="Georgia"/>
                <a:sym typeface="Georgia"/>
              </a:rPr>
              <a:t>a</a:t>
            </a:r>
            <a:r>
              <a:rPr lang="en-US" sz="2600" b="1" i="0" u="none" strike="noStrike" cap="none">
                <a:solidFill>
                  <a:schemeClr val="dk1"/>
                </a:solidFill>
                <a:latin typeface="Georgia"/>
                <a:ea typeface="Georgia"/>
                <a:cs typeface="Georgia"/>
                <a:sym typeface="Georgia"/>
              </a:rPr>
              <a:t> </a:t>
            </a:r>
            <a:r>
              <a:rPr lang="en-US" sz="2600" b="0" i="0" u="none" strike="noStrike" cap="none">
                <a:solidFill>
                  <a:schemeClr val="dk1"/>
                </a:solidFill>
                <a:latin typeface="Georgia"/>
                <a:ea typeface="Georgia"/>
                <a:cs typeface="Georgia"/>
                <a:sym typeface="Georgia"/>
              </a:rPr>
              <a:t>happens, </a:t>
            </a:r>
            <a:r>
              <a:rPr lang="en-US" sz="2600" b="0" i="0" u="none" strike="noStrike" cap="none">
                <a:solidFill>
                  <a:schemeClr val="dk1"/>
                </a:solidFill>
                <a:latin typeface="Roboto Mono"/>
                <a:ea typeface="Roboto Mono"/>
                <a:cs typeface="Roboto Mono"/>
                <a:sym typeface="Roboto Mono"/>
              </a:rPr>
              <a:t>THEN</a:t>
            </a:r>
            <a:r>
              <a:rPr lang="en-US" sz="2600" b="0" i="0" u="none" strike="noStrike" cap="none">
                <a:solidFill>
                  <a:schemeClr val="dk1"/>
                </a:solidFill>
                <a:latin typeface="Georgia"/>
                <a:ea typeface="Georgia"/>
                <a:cs typeface="Georgia"/>
                <a:sym typeface="Georgia"/>
              </a:rPr>
              <a:t> return </a:t>
            </a:r>
            <a:r>
              <a:rPr lang="en-US" sz="2800" b="1" i="0" u="none" strike="noStrike" cap="none">
                <a:solidFill>
                  <a:schemeClr val="dk1"/>
                </a:solidFill>
                <a:latin typeface="Georgia"/>
                <a:ea typeface="Georgia"/>
                <a:cs typeface="Georgia"/>
                <a:sym typeface="Georgia"/>
              </a:rPr>
              <a:t>b,</a:t>
            </a:r>
            <a:endParaRPr sz="2800" b="1" i="0" u="none" strike="noStrike" cap="none">
              <a:solidFill>
                <a:schemeClr val="dk1"/>
              </a:solidFill>
              <a:latin typeface="Georgia"/>
              <a:ea typeface="Georgia"/>
              <a:cs typeface="Georgia"/>
              <a:sym typeface="Georgia"/>
            </a:endParaRPr>
          </a:p>
          <a:p>
            <a:pPr marL="457200" marR="0" lvl="0" indent="0" algn="l" rtl="0">
              <a:lnSpc>
                <a:spcPct val="114000"/>
              </a:lnSpc>
              <a:spcBef>
                <a:spcPts val="600"/>
              </a:spcBef>
              <a:spcAft>
                <a:spcPts val="0"/>
              </a:spcAft>
              <a:buClr>
                <a:schemeClr val="dk1"/>
              </a:buClr>
              <a:buSzPts val="2800"/>
              <a:buFont typeface="Georgia"/>
              <a:buNone/>
            </a:pPr>
            <a:r>
              <a:rPr lang="en-US" sz="2800" b="0" i="0" u="none" strike="noStrike" cap="none">
                <a:solidFill>
                  <a:schemeClr val="dk1"/>
                </a:solidFill>
                <a:latin typeface="Roboto Mono"/>
                <a:ea typeface="Roboto Mono"/>
                <a:cs typeface="Roboto Mono"/>
                <a:sym typeface="Roboto Mono"/>
              </a:rPr>
              <a:t>ELSEIF</a:t>
            </a:r>
            <a:r>
              <a:rPr lang="en-US" sz="2800" b="0" i="0" u="none" strike="noStrike" cap="none">
                <a:solidFill>
                  <a:schemeClr val="dk1"/>
                </a:solidFill>
                <a:latin typeface="Georgia"/>
                <a:ea typeface="Georgia"/>
                <a:cs typeface="Georgia"/>
                <a:sym typeface="Georgia"/>
              </a:rPr>
              <a:t> </a:t>
            </a:r>
            <a:r>
              <a:rPr lang="en-US" sz="2800" b="1" i="0" u="none" strike="noStrike" cap="none">
                <a:solidFill>
                  <a:schemeClr val="dk1"/>
                </a:solidFill>
                <a:latin typeface="Georgia"/>
                <a:ea typeface="Georgia"/>
                <a:cs typeface="Georgia"/>
                <a:sym typeface="Georgia"/>
              </a:rPr>
              <a:t>c </a:t>
            </a:r>
            <a:r>
              <a:rPr lang="en-US" sz="2800" b="0" i="0" u="none" strike="noStrike" cap="none">
                <a:solidFill>
                  <a:schemeClr val="dk1"/>
                </a:solidFill>
                <a:latin typeface="Georgia"/>
                <a:ea typeface="Georgia"/>
                <a:cs typeface="Georgia"/>
                <a:sym typeface="Georgia"/>
              </a:rPr>
              <a:t>happens, </a:t>
            </a:r>
            <a:r>
              <a:rPr lang="en-US" sz="2800" b="0" i="0" u="none" strike="noStrike" cap="none">
                <a:solidFill>
                  <a:schemeClr val="dk1"/>
                </a:solidFill>
                <a:latin typeface="Roboto Mono"/>
                <a:ea typeface="Roboto Mono"/>
                <a:cs typeface="Roboto Mono"/>
                <a:sym typeface="Roboto Mono"/>
              </a:rPr>
              <a:t>THEN</a:t>
            </a:r>
            <a:r>
              <a:rPr lang="en-US" sz="2800" b="0" i="0" u="none" strike="noStrike" cap="none">
                <a:solidFill>
                  <a:schemeClr val="dk1"/>
                </a:solidFill>
                <a:latin typeface="Georgia"/>
                <a:ea typeface="Georgia"/>
                <a:cs typeface="Georgia"/>
                <a:sym typeface="Georgia"/>
              </a:rPr>
              <a:t> return </a:t>
            </a:r>
            <a:r>
              <a:rPr lang="en-US" sz="2800" b="1" i="0" u="none" strike="noStrike" cap="none">
                <a:solidFill>
                  <a:schemeClr val="dk1"/>
                </a:solidFill>
                <a:latin typeface="Georgia"/>
                <a:ea typeface="Georgia"/>
                <a:cs typeface="Georgia"/>
                <a:sym typeface="Georgia"/>
              </a:rPr>
              <a:t>d </a:t>
            </a:r>
            <a:endParaRPr sz="2800" b="1" i="0" u="none" strike="noStrike" cap="none">
              <a:solidFill>
                <a:schemeClr val="dk1"/>
              </a:solidFill>
              <a:latin typeface="Georgia"/>
              <a:ea typeface="Georgia"/>
              <a:cs typeface="Georgia"/>
              <a:sym typeface="Georgia"/>
            </a:endParaRPr>
          </a:p>
          <a:p>
            <a:pPr marL="457200" marR="0" lvl="0" indent="0" algn="l" rtl="0">
              <a:lnSpc>
                <a:spcPct val="114000"/>
              </a:lnSpc>
              <a:spcBef>
                <a:spcPts val="600"/>
              </a:spcBef>
              <a:spcAft>
                <a:spcPts val="0"/>
              </a:spcAft>
              <a:buClr>
                <a:schemeClr val="dk1"/>
              </a:buClr>
              <a:buSzPts val="2800"/>
              <a:buFont typeface="Georgia"/>
              <a:buNone/>
            </a:pPr>
            <a:r>
              <a:rPr lang="en-US" sz="2600" b="0" i="0" u="none" strike="noStrike" cap="none">
                <a:solidFill>
                  <a:schemeClr val="dk1"/>
                </a:solidFill>
                <a:latin typeface="Roboto Mono"/>
                <a:ea typeface="Roboto Mono"/>
                <a:cs typeface="Roboto Mono"/>
                <a:sym typeface="Roboto Mono"/>
              </a:rPr>
              <a:t>END</a:t>
            </a:r>
            <a:br>
              <a:rPr lang="en-US" sz="2600" b="0" i="0" u="none" strike="noStrike" cap="none">
                <a:solidFill>
                  <a:schemeClr val="dk1"/>
                </a:solidFill>
                <a:latin typeface="Georgia"/>
                <a:ea typeface="Georgia"/>
                <a:cs typeface="Georgia"/>
                <a:sym typeface="Georgia"/>
              </a:rPr>
            </a:br>
            <a:endParaRPr sz="1800" b="0" i="0" u="none" strike="noStrike" cap="none">
              <a:solidFill>
                <a:schemeClr val="dk1"/>
              </a:solidFill>
              <a:latin typeface="Georgia"/>
              <a:ea typeface="Georgia"/>
              <a:cs typeface="Georgia"/>
              <a:sym typeface="Georgia"/>
            </a:endParaRPr>
          </a:p>
          <a:p>
            <a:pPr marL="0" marR="0" lvl="0" indent="0" algn="l" rtl="0">
              <a:lnSpc>
                <a:spcPct val="114000"/>
              </a:lnSpc>
              <a:spcBef>
                <a:spcPts val="600"/>
              </a:spcBef>
              <a:spcAft>
                <a:spcPts val="0"/>
              </a:spcAft>
              <a:buClr>
                <a:schemeClr val="dk1"/>
              </a:buClr>
              <a:buSzPts val="2800"/>
              <a:buFont typeface="Georgia"/>
              <a:buNone/>
            </a:pPr>
            <a:r>
              <a:rPr lang="en-US" sz="2800" b="1" i="0" u="none" strike="noStrike" cap="none">
                <a:solidFill>
                  <a:schemeClr val="dk1"/>
                </a:solidFill>
                <a:latin typeface="Georgia"/>
                <a:ea typeface="Georgia"/>
                <a:cs typeface="Georgia"/>
                <a:sym typeface="Georgia"/>
              </a:rPr>
              <a:t>independent_calculation_03:</a:t>
            </a:r>
            <a:endParaRPr sz="2800" b="0" i="0" u="none" strike="noStrike" cap="none">
              <a:solidFill>
                <a:schemeClr val="dk1"/>
              </a:solidFill>
              <a:latin typeface="Georgia"/>
              <a:ea typeface="Georgia"/>
              <a:cs typeface="Georgia"/>
              <a:sym typeface="Georgia"/>
            </a:endParaRPr>
          </a:p>
          <a:p>
            <a:pPr marL="460375" marR="0" lvl="1" indent="-269875" algn="l" rtl="0">
              <a:lnSpc>
                <a:spcPct val="114000"/>
              </a:lnSpc>
              <a:spcBef>
                <a:spcPts val="1200"/>
              </a:spcBef>
              <a:spcAft>
                <a:spcPts val="0"/>
              </a:spcAft>
              <a:buClr>
                <a:schemeClr val="dk1"/>
              </a:buClr>
              <a:buSzPts val="2600"/>
              <a:buFont typeface="Arial"/>
              <a:buChar char="•"/>
            </a:pPr>
            <a:r>
              <a:rPr lang="en-US" sz="2600" b="0" i="0" u="none" strike="noStrike" cap="none">
                <a:solidFill>
                  <a:schemeClr val="dk1"/>
                </a:solidFill>
                <a:latin typeface="Georgia"/>
                <a:ea typeface="Georgia"/>
                <a:cs typeface="Georgia"/>
                <a:sym typeface="Georgia"/>
              </a:rPr>
              <a:t>How many orders were shipped slowly, at a medium pace, and quickly (slow, medium, fast)? </a:t>
            </a:r>
            <a:br>
              <a:rPr lang="en-US" sz="2600" b="0" i="0" u="none" strike="noStrike" cap="none">
                <a:solidFill>
                  <a:schemeClr val="dk1"/>
                </a:solidFill>
                <a:latin typeface="Georgia"/>
                <a:ea typeface="Georgia"/>
                <a:cs typeface="Georgia"/>
                <a:sym typeface="Georgia"/>
              </a:rPr>
            </a:br>
            <a:r>
              <a:rPr lang="en-US" sz="2600" b="0" i="0" u="none" strike="noStrike" cap="none">
                <a:solidFill>
                  <a:schemeClr val="dk1"/>
                </a:solidFill>
                <a:latin typeface="Georgia"/>
                <a:ea typeface="Georgia"/>
                <a:cs typeface="Georgia"/>
                <a:sym typeface="Georgia"/>
              </a:rPr>
              <a:t>Slow: &gt; 4 days, medium: &gt;2 days and &lt;=4 days, fast: &lt;=2 days. </a:t>
            </a:r>
            <a:endParaRPr sz="2600" b="0" i="0" u="none" strike="noStrike" cap="none">
              <a:solidFill>
                <a:schemeClr val="dk1"/>
              </a:solidFill>
              <a:latin typeface="Georgia"/>
              <a:ea typeface="Georgia"/>
              <a:cs typeface="Georgia"/>
              <a:sym typeface="Georgia"/>
            </a:endParaRPr>
          </a:p>
        </p:txBody>
      </p:sp>
      <p:pic>
        <p:nvPicPr>
          <p:cNvPr id="1538" name="Shape 1538"/>
          <p:cNvPicPr preferRelativeResize="0"/>
          <p:nvPr/>
        </p:nvPicPr>
        <p:blipFill rotWithShape="1">
          <a:blip r:embed="rId3">
            <a:alphaModFix/>
          </a:blip>
          <a:srcRect/>
          <a:stretch/>
        </p:blipFill>
        <p:spPr>
          <a:xfrm>
            <a:off x="11612200" y="6144411"/>
            <a:ext cx="722442" cy="42663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3" name="Shape 1543"/>
          <p:cNvSpPr txBox="1">
            <a:spLocks noGrp="1"/>
          </p:cNvSpPr>
          <p:nvPr>
            <p:ph type="title"/>
          </p:nvPr>
        </p:nvSpPr>
        <p:spPr>
          <a:xfrm>
            <a:off x="495928" y="596673"/>
            <a:ext cx="11838716" cy="72473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TABLEAU CALCULATIONS</a:t>
            </a:r>
            <a:endParaRPr sz="3200" b="1" i="0" u="none" strike="noStrike" cap="none">
              <a:solidFill>
                <a:schemeClr val="dk1"/>
              </a:solidFill>
              <a:latin typeface="Oswald"/>
              <a:ea typeface="Oswald"/>
              <a:cs typeface="Oswald"/>
              <a:sym typeface="Oswald"/>
            </a:endParaRPr>
          </a:p>
        </p:txBody>
      </p:sp>
      <p:sp>
        <p:nvSpPr>
          <p:cNvPr id="1544" name="Shape 1544"/>
          <p:cNvSpPr txBox="1">
            <a:spLocks noGrp="1"/>
          </p:cNvSpPr>
          <p:nvPr>
            <p:ph type="body" idx="1"/>
          </p:nvPr>
        </p:nvSpPr>
        <p:spPr>
          <a:xfrm>
            <a:off x="591720" y="1463040"/>
            <a:ext cx="11637223" cy="5108021"/>
          </a:xfrm>
          <a:prstGeom prst="rect">
            <a:avLst/>
          </a:prstGeom>
          <a:no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chemeClr val="dk1"/>
              </a:buClr>
              <a:buSzPts val="2800"/>
              <a:buFont typeface="Georgia"/>
              <a:buNone/>
            </a:pPr>
            <a:r>
              <a:rPr lang="en-US" sz="2800" b="1" i="0" u="none" strike="noStrike" cap="none">
                <a:solidFill>
                  <a:schemeClr val="dk1"/>
                </a:solidFill>
                <a:latin typeface="Georgia"/>
                <a:ea typeface="Georgia"/>
                <a:cs typeface="Georgia"/>
                <a:sym typeface="Georgia"/>
              </a:rPr>
              <a:t>Dates – </a:t>
            </a:r>
            <a:r>
              <a:rPr lang="en-US" sz="2800" b="1" i="0" u="none" strike="noStrike" cap="none">
                <a:solidFill>
                  <a:schemeClr val="dk1"/>
                </a:solidFill>
                <a:latin typeface="Roboto Mono"/>
                <a:ea typeface="Roboto Mono"/>
                <a:cs typeface="Roboto Mono"/>
                <a:sym typeface="Roboto Mono"/>
              </a:rPr>
              <a:t>TODAY:</a:t>
            </a:r>
            <a:endParaRPr sz="2800" b="0" i="0" u="none" strike="noStrike" cap="none">
              <a:solidFill>
                <a:schemeClr val="dk1"/>
              </a:solidFill>
              <a:latin typeface="Roboto Mono"/>
              <a:ea typeface="Roboto Mono"/>
              <a:cs typeface="Roboto Mono"/>
              <a:sym typeface="Roboto Mono"/>
            </a:endParaRPr>
          </a:p>
          <a:p>
            <a:pPr marL="460375" marR="0" lvl="1" indent="-269875" algn="l" rtl="0">
              <a:lnSpc>
                <a:spcPct val="114000"/>
              </a:lnSpc>
              <a:spcBef>
                <a:spcPts val="1200"/>
              </a:spcBef>
              <a:spcAft>
                <a:spcPts val="0"/>
              </a:spcAft>
              <a:buClr>
                <a:schemeClr val="dk1"/>
              </a:buClr>
              <a:buSzPts val="2600"/>
              <a:buFont typeface="Arial"/>
              <a:buChar char="•"/>
            </a:pPr>
            <a:r>
              <a:rPr lang="en-US" sz="2600" b="0" i="0" u="none" strike="noStrike" cap="none">
                <a:solidFill>
                  <a:schemeClr val="dk1"/>
                </a:solidFill>
                <a:latin typeface="Roboto Mono"/>
                <a:ea typeface="Roboto Mono"/>
                <a:cs typeface="Roboto Mono"/>
                <a:sym typeface="Roboto Mono"/>
              </a:rPr>
              <a:t>TODAY</a:t>
            </a:r>
            <a:r>
              <a:rPr lang="en-US" sz="2600" b="0" i="0" u="none" strike="noStrike" cap="none">
                <a:solidFill>
                  <a:schemeClr val="dk1"/>
                </a:solidFill>
                <a:latin typeface="Georgia"/>
                <a:ea typeface="Georgia"/>
                <a:cs typeface="Georgia"/>
                <a:sym typeface="Georgia"/>
              </a:rPr>
              <a:t>() is a dynamic way of returning today’s date.</a:t>
            </a:r>
            <a:endParaRPr sz="2600" b="0" i="0" u="none" strike="noStrike" cap="none">
              <a:solidFill>
                <a:schemeClr val="dk1"/>
              </a:solidFill>
              <a:latin typeface="Georgia"/>
              <a:ea typeface="Georgia"/>
              <a:cs typeface="Georgia"/>
              <a:sym typeface="Georgia"/>
            </a:endParaRPr>
          </a:p>
          <a:p>
            <a:pPr marL="460375" marR="0" lvl="1" indent="-269875" algn="l" rtl="0">
              <a:lnSpc>
                <a:spcPct val="114000"/>
              </a:lnSpc>
              <a:spcBef>
                <a:spcPts val="1200"/>
              </a:spcBef>
              <a:spcAft>
                <a:spcPts val="0"/>
              </a:spcAft>
              <a:buClr>
                <a:schemeClr val="dk1"/>
              </a:buClr>
              <a:buSzPts val="2600"/>
              <a:buFont typeface="Arial"/>
              <a:buChar char="•"/>
            </a:pPr>
            <a:r>
              <a:rPr lang="en-US" sz="2600" b="0" i="0" u="none" strike="noStrike" cap="none">
                <a:solidFill>
                  <a:schemeClr val="dk1"/>
                </a:solidFill>
                <a:latin typeface="Georgia"/>
                <a:ea typeface="Georgia"/>
                <a:cs typeface="Georgia"/>
                <a:sym typeface="Georgia"/>
              </a:rPr>
              <a:t>Much like the </a:t>
            </a:r>
            <a:r>
              <a:rPr lang="en-US" sz="2600" b="0" i="0" u="none" strike="noStrike" cap="none">
                <a:solidFill>
                  <a:schemeClr val="dk1"/>
                </a:solidFill>
                <a:latin typeface="Roboto Mono"/>
                <a:ea typeface="Roboto Mono"/>
                <a:cs typeface="Roboto Mono"/>
                <a:sym typeface="Roboto Mono"/>
              </a:rPr>
              <a:t>TODAY</a:t>
            </a:r>
            <a:r>
              <a:rPr lang="en-US" sz="2600" b="0" i="0" u="none" strike="noStrike" cap="none">
                <a:solidFill>
                  <a:schemeClr val="dk1"/>
                </a:solidFill>
                <a:latin typeface="Georgia"/>
                <a:ea typeface="Georgia"/>
                <a:cs typeface="Georgia"/>
                <a:sym typeface="Georgia"/>
              </a:rPr>
              <a:t>() and </a:t>
            </a:r>
            <a:r>
              <a:rPr lang="en-US" sz="2600" b="0" i="0" u="none" strike="noStrike" cap="none">
                <a:solidFill>
                  <a:schemeClr val="dk1"/>
                </a:solidFill>
                <a:latin typeface="Roboto Mono"/>
                <a:ea typeface="Roboto Mono"/>
                <a:cs typeface="Roboto Mono"/>
                <a:sym typeface="Roboto Mono"/>
              </a:rPr>
              <a:t>getdate</a:t>
            </a:r>
            <a:r>
              <a:rPr lang="en-US" sz="2600" b="0" i="0" u="none" strike="noStrike" cap="none">
                <a:solidFill>
                  <a:schemeClr val="dk1"/>
                </a:solidFill>
                <a:latin typeface="Georgia"/>
                <a:ea typeface="Georgia"/>
                <a:cs typeface="Georgia"/>
                <a:sym typeface="Georgia"/>
              </a:rPr>
              <a:t>() functions in Excel and SQL, respectively, this is </a:t>
            </a:r>
            <a:r>
              <a:rPr lang="en-US" sz="2600" b="1" i="0" u="none" strike="noStrike" cap="none">
                <a:solidFill>
                  <a:schemeClr val="dk1"/>
                </a:solidFill>
                <a:latin typeface="Georgia"/>
                <a:ea typeface="Georgia"/>
                <a:cs typeface="Georgia"/>
                <a:sym typeface="Georgia"/>
              </a:rPr>
              <a:t>dynamic</a:t>
            </a:r>
            <a:r>
              <a:rPr lang="en-US" sz="2600" b="0" i="0" u="none" strike="noStrike" cap="none">
                <a:solidFill>
                  <a:schemeClr val="dk1"/>
                </a:solidFill>
                <a:latin typeface="Georgia"/>
                <a:ea typeface="Georgia"/>
                <a:cs typeface="Georgia"/>
                <a:sym typeface="Georgia"/>
              </a:rPr>
              <a:t>. When you open the workbook again in the future, </a:t>
            </a:r>
            <a:r>
              <a:rPr lang="en-US" sz="2600" b="0" i="0" u="none" strike="noStrike" cap="none">
                <a:solidFill>
                  <a:schemeClr val="dk1"/>
                </a:solidFill>
                <a:latin typeface="Roboto Mono"/>
                <a:ea typeface="Roboto Mono"/>
                <a:cs typeface="Roboto Mono"/>
                <a:sym typeface="Roboto Mono"/>
              </a:rPr>
              <a:t>TODAY</a:t>
            </a:r>
            <a:r>
              <a:rPr lang="en-US" sz="2600" b="0" i="0" u="none" strike="noStrike" cap="none">
                <a:solidFill>
                  <a:schemeClr val="dk1"/>
                </a:solidFill>
                <a:latin typeface="Georgia"/>
                <a:ea typeface="Georgia"/>
                <a:cs typeface="Georgia"/>
                <a:sym typeface="Georgia"/>
              </a:rPr>
              <a:t>() will change and affect your calculations.</a:t>
            </a:r>
            <a:br>
              <a:rPr lang="en-US" sz="2600" b="0" i="0" u="none" strike="noStrike" cap="none">
                <a:solidFill>
                  <a:schemeClr val="dk1"/>
                </a:solidFill>
                <a:latin typeface="Georgia"/>
                <a:ea typeface="Georgia"/>
                <a:cs typeface="Georgia"/>
                <a:sym typeface="Georgia"/>
              </a:rPr>
            </a:br>
            <a:endParaRPr sz="1800" b="0" i="0" u="none" strike="noStrike" cap="none">
              <a:solidFill>
                <a:schemeClr val="dk1"/>
              </a:solidFill>
              <a:latin typeface="Georgia"/>
              <a:ea typeface="Georgia"/>
              <a:cs typeface="Georgia"/>
              <a:sym typeface="Georgia"/>
            </a:endParaRPr>
          </a:p>
          <a:p>
            <a:pPr marL="0" marR="0" lvl="0" indent="0" algn="l" rtl="0">
              <a:lnSpc>
                <a:spcPct val="114000"/>
              </a:lnSpc>
              <a:spcBef>
                <a:spcPts val="600"/>
              </a:spcBef>
              <a:spcAft>
                <a:spcPts val="0"/>
              </a:spcAft>
              <a:buClr>
                <a:schemeClr val="dk1"/>
              </a:buClr>
              <a:buSzPts val="2800"/>
              <a:buFont typeface="Georgia"/>
              <a:buNone/>
            </a:pPr>
            <a:r>
              <a:rPr lang="en-US" sz="2800" b="1" i="0" u="none" strike="noStrike" cap="none">
                <a:solidFill>
                  <a:schemeClr val="dk1"/>
                </a:solidFill>
                <a:latin typeface="Georgia"/>
                <a:ea typeface="Georgia"/>
                <a:cs typeface="Georgia"/>
                <a:sym typeface="Georgia"/>
              </a:rPr>
              <a:t>independent_calculation_04:</a:t>
            </a:r>
            <a:endParaRPr sz="2800" b="0" i="0" u="none" strike="noStrike" cap="none">
              <a:solidFill>
                <a:schemeClr val="dk1"/>
              </a:solidFill>
              <a:latin typeface="Georgia"/>
              <a:ea typeface="Georgia"/>
              <a:cs typeface="Georgia"/>
              <a:sym typeface="Georgia"/>
            </a:endParaRPr>
          </a:p>
          <a:p>
            <a:pPr marL="460375" marR="0" lvl="1" indent="-269875" algn="l" rtl="0">
              <a:lnSpc>
                <a:spcPct val="114000"/>
              </a:lnSpc>
              <a:spcBef>
                <a:spcPts val="1200"/>
              </a:spcBef>
              <a:spcAft>
                <a:spcPts val="0"/>
              </a:spcAft>
              <a:buClr>
                <a:schemeClr val="dk1"/>
              </a:buClr>
              <a:buSzPts val="2600"/>
              <a:buFont typeface="Arial"/>
              <a:buChar char="•"/>
            </a:pPr>
            <a:r>
              <a:rPr lang="en-US" sz="2600" b="0" i="0" u="none" strike="noStrike" cap="none">
                <a:solidFill>
                  <a:schemeClr val="dk1"/>
                </a:solidFill>
                <a:latin typeface="Georgia"/>
                <a:ea typeface="Georgia"/>
                <a:cs typeface="Georgia"/>
                <a:sym typeface="Georgia"/>
              </a:rPr>
              <a:t>Considering today's date, how many months has it been since </a:t>
            </a:r>
            <a:br>
              <a:rPr lang="en-US" sz="2600" b="0" i="0" u="none" strike="noStrike" cap="none">
                <a:solidFill>
                  <a:schemeClr val="dk1"/>
                </a:solidFill>
                <a:latin typeface="Georgia"/>
                <a:ea typeface="Georgia"/>
                <a:cs typeface="Georgia"/>
                <a:sym typeface="Georgia"/>
              </a:rPr>
            </a:br>
            <a:r>
              <a:rPr lang="en-US" sz="2600" b="0" i="0" u="none" strike="noStrike" cap="none">
                <a:solidFill>
                  <a:schemeClr val="dk1"/>
                </a:solidFill>
                <a:latin typeface="Georgia"/>
                <a:ea typeface="Georgia"/>
                <a:cs typeface="Georgia"/>
                <a:sym typeface="Georgia"/>
              </a:rPr>
              <a:t>each item shipped? </a:t>
            </a:r>
            <a:endParaRPr sz="2600" b="0" i="0" u="none" strike="noStrike" cap="none">
              <a:solidFill>
                <a:schemeClr val="dk1"/>
              </a:solidFill>
              <a:latin typeface="Georgia"/>
              <a:ea typeface="Georgia"/>
              <a:cs typeface="Georgia"/>
              <a:sym typeface="Georgia"/>
            </a:endParaRPr>
          </a:p>
        </p:txBody>
      </p:sp>
      <p:pic>
        <p:nvPicPr>
          <p:cNvPr id="1545" name="Shape 1545"/>
          <p:cNvPicPr preferRelativeResize="0"/>
          <p:nvPr/>
        </p:nvPicPr>
        <p:blipFill rotWithShape="1">
          <a:blip r:embed="rId3">
            <a:alphaModFix/>
          </a:blip>
          <a:srcRect/>
          <a:stretch/>
        </p:blipFill>
        <p:spPr>
          <a:xfrm>
            <a:off x="11612200" y="6144411"/>
            <a:ext cx="722442" cy="42663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9"/>
        <p:cNvGrpSpPr/>
        <p:nvPr/>
      </p:nvGrpSpPr>
      <p:grpSpPr>
        <a:xfrm>
          <a:off x="0" y="0"/>
          <a:ext cx="0" cy="0"/>
          <a:chOff x="0" y="0"/>
          <a:chExt cx="0" cy="0"/>
        </a:xfrm>
      </p:grpSpPr>
      <p:sp>
        <p:nvSpPr>
          <p:cNvPr id="1550" name="Shape 1550"/>
          <p:cNvSpPr txBox="1">
            <a:spLocks noGrp="1"/>
          </p:cNvSpPr>
          <p:nvPr>
            <p:ph type="title"/>
          </p:nvPr>
        </p:nvSpPr>
        <p:spPr>
          <a:xfrm>
            <a:off x="495928" y="596673"/>
            <a:ext cx="11838716" cy="72473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TABLEAU CALCULATIONS</a:t>
            </a:r>
            <a:endParaRPr sz="3200" b="1" i="0" u="none" strike="noStrike" cap="none">
              <a:solidFill>
                <a:schemeClr val="dk1"/>
              </a:solidFill>
              <a:latin typeface="Oswald"/>
              <a:ea typeface="Oswald"/>
              <a:cs typeface="Oswald"/>
              <a:sym typeface="Oswald"/>
            </a:endParaRPr>
          </a:p>
        </p:txBody>
      </p:sp>
      <p:sp>
        <p:nvSpPr>
          <p:cNvPr id="1551" name="Shape 1551"/>
          <p:cNvSpPr txBox="1">
            <a:spLocks noGrp="1"/>
          </p:cNvSpPr>
          <p:nvPr>
            <p:ph type="body" idx="1"/>
          </p:nvPr>
        </p:nvSpPr>
        <p:spPr>
          <a:xfrm>
            <a:off x="591720" y="1463040"/>
            <a:ext cx="11637223" cy="5108021"/>
          </a:xfrm>
          <a:prstGeom prst="rect">
            <a:avLst/>
          </a:prstGeom>
          <a:no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chemeClr val="dk1"/>
              </a:buClr>
              <a:buSzPts val="2800"/>
              <a:buFont typeface="Georgia"/>
              <a:buNone/>
            </a:pPr>
            <a:r>
              <a:rPr lang="en-US" sz="2800" b="1" i="0" u="none" strike="noStrike" cap="none">
                <a:solidFill>
                  <a:schemeClr val="dk1"/>
                </a:solidFill>
                <a:latin typeface="Georgia"/>
                <a:ea typeface="Georgia"/>
                <a:cs typeface="Georgia"/>
                <a:sym typeface="Georgia"/>
              </a:rPr>
              <a:t>Aggregate vs. row level:</a:t>
            </a:r>
            <a:endParaRPr sz="2800" b="0" i="0" u="none" strike="noStrike" cap="none">
              <a:solidFill>
                <a:schemeClr val="dk1"/>
              </a:solidFill>
              <a:latin typeface="Georgia"/>
              <a:ea typeface="Georgia"/>
              <a:cs typeface="Georgia"/>
              <a:sym typeface="Georgia"/>
            </a:endParaRPr>
          </a:p>
          <a:p>
            <a:pPr marL="460375" marR="0" lvl="1" indent="-269875" algn="l" rtl="0">
              <a:lnSpc>
                <a:spcPct val="114000"/>
              </a:lnSpc>
              <a:spcBef>
                <a:spcPts val="1200"/>
              </a:spcBef>
              <a:spcAft>
                <a:spcPts val="0"/>
              </a:spcAft>
              <a:buClr>
                <a:schemeClr val="dk1"/>
              </a:buClr>
              <a:buSzPts val="2600"/>
              <a:buFont typeface="Arial"/>
              <a:buChar char="•"/>
            </a:pPr>
            <a:r>
              <a:rPr lang="en-US" sz="2600" b="0" i="0" u="none" strike="noStrike" cap="none">
                <a:solidFill>
                  <a:schemeClr val="dk1"/>
                </a:solidFill>
                <a:latin typeface="Georgia"/>
                <a:ea typeface="Georgia"/>
                <a:cs typeface="Georgia"/>
                <a:sym typeface="Georgia"/>
              </a:rPr>
              <a:t>Measure/measure.</a:t>
            </a:r>
            <a:endParaRPr sz="2600" b="0" i="0" u="none" strike="noStrike" cap="none">
              <a:solidFill>
                <a:schemeClr val="dk1"/>
              </a:solidFill>
              <a:latin typeface="Georgia"/>
              <a:ea typeface="Georgia"/>
              <a:cs typeface="Georgia"/>
              <a:sym typeface="Georgia"/>
            </a:endParaRPr>
          </a:p>
          <a:p>
            <a:pPr marL="460375" marR="0" lvl="1" indent="-269875" algn="l" rtl="0">
              <a:lnSpc>
                <a:spcPct val="114000"/>
              </a:lnSpc>
              <a:spcBef>
                <a:spcPts val="600"/>
              </a:spcBef>
              <a:spcAft>
                <a:spcPts val="0"/>
              </a:spcAft>
              <a:buClr>
                <a:schemeClr val="dk1"/>
              </a:buClr>
              <a:buSzPts val="2600"/>
              <a:buFont typeface="Arial"/>
              <a:buChar char="•"/>
            </a:pPr>
            <a:r>
              <a:rPr lang="en-US" sz="2600" b="0" i="0" u="none" strike="noStrike" cap="none">
                <a:solidFill>
                  <a:schemeClr val="dk1"/>
                </a:solidFill>
                <a:latin typeface="Roboto Mono"/>
                <a:ea typeface="Roboto Mono"/>
                <a:cs typeface="Roboto Mono"/>
                <a:sym typeface="Roboto Mono"/>
              </a:rPr>
              <a:t>SUM</a:t>
            </a:r>
            <a:r>
              <a:rPr lang="en-US" sz="2600" b="0" i="0" u="none" strike="noStrike" cap="none">
                <a:solidFill>
                  <a:schemeClr val="dk1"/>
                </a:solidFill>
                <a:latin typeface="Georgia"/>
                <a:ea typeface="Georgia"/>
                <a:cs typeface="Georgia"/>
                <a:sym typeface="Georgia"/>
              </a:rPr>
              <a:t>(measure)/</a:t>
            </a:r>
            <a:r>
              <a:rPr lang="en-US" sz="2600" b="0" i="0" u="none" strike="noStrike" cap="none">
                <a:solidFill>
                  <a:schemeClr val="dk1"/>
                </a:solidFill>
                <a:latin typeface="Roboto Mono"/>
                <a:ea typeface="Roboto Mono"/>
                <a:cs typeface="Roboto Mono"/>
                <a:sym typeface="Roboto Mono"/>
              </a:rPr>
              <a:t>SUM</a:t>
            </a:r>
            <a:r>
              <a:rPr lang="en-US" sz="2600" b="0" i="0" u="none" strike="noStrike" cap="none">
                <a:solidFill>
                  <a:schemeClr val="dk1"/>
                </a:solidFill>
                <a:latin typeface="Georgia"/>
                <a:ea typeface="Georgia"/>
                <a:cs typeface="Georgia"/>
                <a:sym typeface="Georgia"/>
              </a:rPr>
              <a:t>(measure).</a:t>
            </a:r>
            <a:endParaRPr sz="2600" b="0" i="0" u="none" strike="noStrike" cap="none">
              <a:solidFill>
                <a:schemeClr val="dk1"/>
              </a:solidFill>
              <a:latin typeface="Georgia"/>
              <a:ea typeface="Georgia"/>
              <a:cs typeface="Georgia"/>
              <a:sym typeface="Georgia"/>
            </a:endParaRPr>
          </a:p>
          <a:p>
            <a:pPr marL="236538" marR="0" lvl="0" indent="-122238" algn="l" rtl="0">
              <a:lnSpc>
                <a:spcPct val="114000"/>
              </a:lnSpc>
              <a:spcBef>
                <a:spcPts val="600"/>
              </a:spcBef>
              <a:spcAft>
                <a:spcPts val="0"/>
              </a:spcAft>
              <a:buClr>
                <a:schemeClr val="dk1"/>
              </a:buClr>
              <a:buSzPts val="1800"/>
              <a:buFont typeface="Georgia"/>
              <a:buNone/>
            </a:pPr>
            <a:endParaRPr sz="1800" b="0" i="0" u="none" strike="noStrike" cap="none">
              <a:solidFill>
                <a:schemeClr val="dk1"/>
              </a:solidFill>
              <a:latin typeface="Georgia"/>
              <a:ea typeface="Georgia"/>
              <a:cs typeface="Georgia"/>
              <a:sym typeface="Georgia"/>
            </a:endParaRPr>
          </a:p>
          <a:p>
            <a:pPr marL="0" marR="0" lvl="0" indent="0" algn="l" rtl="0">
              <a:lnSpc>
                <a:spcPct val="114000"/>
              </a:lnSpc>
              <a:spcBef>
                <a:spcPts val="1200"/>
              </a:spcBef>
              <a:spcAft>
                <a:spcPts val="0"/>
              </a:spcAft>
              <a:buClr>
                <a:schemeClr val="dk1"/>
              </a:buClr>
              <a:buSzPts val="2800"/>
              <a:buFont typeface="Georgia"/>
              <a:buNone/>
            </a:pPr>
            <a:r>
              <a:rPr lang="en-US" sz="2800" b="1" i="0" u="none" strike="noStrike" cap="none">
                <a:solidFill>
                  <a:schemeClr val="dk1"/>
                </a:solidFill>
                <a:latin typeface="Georgia"/>
                <a:ea typeface="Georgia"/>
                <a:cs typeface="Georgia"/>
                <a:sym typeface="Georgia"/>
              </a:rPr>
              <a:t>independent_calculation_05:</a:t>
            </a:r>
            <a:endParaRPr sz="2800" b="0" i="0" u="none" strike="noStrike" cap="none">
              <a:solidFill>
                <a:schemeClr val="dk1"/>
              </a:solidFill>
              <a:latin typeface="Georgia"/>
              <a:ea typeface="Georgia"/>
              <a:cs typeface="Georgia"/>
              <a:sym typeface="Georgia"/>
            </a:endParaRPr>
          </a:p>
          <a:p>
            <a:pPr marL="460375" marR="0" lvl="1" indent="-269875" algn="l" rtl="0">
              <a:lnSpc>
                <a:spcPct val="114000"/>
              </a:lnSpc>
              <a:spcBef>
                <a:spcPts val="1200"/>
              </a:spcBef>
              <a:spcAft>
                <a:spcPts val="0"/>
              </a:spcAft>
              <a:buClr>
                <a:schemeClr val="dk1"/>
              </a:buClr>
              <a:buSzPts val="2600"/>
              <a:buFont typeface="Arial"/>
              <a:buChar char="•"/>
            </a:pPr>
            <a:r>
              <a:rPr lang="en-US" sz="2600" b="0" i="0" u="none" strike="noStrike" cap="none">
                <a:solidFill>
                  <a:schemeClr val="dk1"/>
                </a:solidFill>
                <a:latin typeface="Georgia"/>
                <a:ea typeface="Georgia"/>
                <a:cs typeface="Georgia"/>
                <a:sym typeface="Georgia"/>
              </a:rPr>
              <a:t>What is the profit ratio for each subcategory (i.e., profit/sales)?</a:t>
            </a:r>
            <a:endParaRPr sz="2600" b="0" i="0" u="none" strike="noStrike" cap="none">
              <a:solidFill>
                <a:schemeClr val="dk1"/>
              </a:solidFill>
              <a:latin typeface="Georgia"/>
              <a:ea typeface="Georgia"/>
              <a:cs typeface="Georgia"/>
              <a:sym typeface="Georgia"/>
            </a:endParaRPr>
          </a:p>
        </p:txBody>
      </p:sp>
      <p:pic>
        <p:nvPicPr>
          <p:cNvPr id="1552" name="Shape 1552"/>
          <p:cNvPicPr preferRelativeResize="0"/>
          <p:nvPr/>
        </p:nvPicPr>
        <p:blipFill rotWithShape="1">
          <a:blip r:embed="rId3">
            <a:alphaModFix/>
          </a:blip>
          <a:srcRect/>
          <a:stretch/>
        </p:blipFill>
        <p:spPr>
          <a:xfrm>
            <a:off x="11612200" y="6144411"/>
            <a:ext cx="722442" cy="42663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6"/>
        <p:cNvGrpSpPr/>
        <p:nvPr/>
      </p:nvGrpSpPr>
      <p:grpSpPr>
        <a:xfrm>
          <a:off x="0" y="0"/>
          <a:ext cx="0" cy="0"/>
          <a:chOff x="0" y="0"/>
          <a:chExt cx="0" cy="0"/>
        </a:xfrm>
      </p:grpSpPr>
      <p:sp>
        <p:nvSpPr>
          <p:cNvPr id="1557" name="Shape 1557"/>
          <p:cNvSpPr txBox="1">
            <a:spLocks noGrp="1"/>
          </p:cNvSpPr>
          <p:nvPr>
            <p:ph type="title"/>
          </p:nvPr>
        </p:nvSpPr>
        <p:spPr>
          <a:xfrm>
            <a:off x="495928" y="596673"/>
            <a:ext cx="11838716" cy="72473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TABLEAU CALCULATIONS</a:t>
            </a:r>
            <a:endParaRPr sz="3200" b="1" i="0" u="none" strike="noStrike" cap="none">
              <a:solidFill>
                <a:schemeClr val="dk1"/>
              </a:solidFill>
              <a:latin typeface="Oswald"/>
              <a:ea typeface="Oswald"/>
              <a:cs typeface="Oswald"/>
              <a:sym typeface="Oswald"/>
            </a:endParaRPr>
          </a:p>
        </p:txBody>
      </p:sp>
      <p:sp>
        <p:nvSpPr>
          <p:cNvPr id="1558" name="Shape 1558"/>
          <p:cNvSpPr txBox="1">
            <a:spLocks noGrp="1"/>
          </p:cNvSpPr>
          <p:nvPr>
            <p:ph type="body" idx="1"/>
          </p:nvPr>
        </p:nvSpPr>
        <p:spPr>
          <a:xfrm>
            <a:off x="591720" y="1463040"/>
            <a:ext cx="11637223" cy="5108021"/>
          </a:xfrm>
          <a:prstGeom prst="rect">
            <a:avLst/>
          </a:prstGeom>
          <a:noFill/>
          <a:ln>
            <a:noFill/>
          </a:ln>
        </p:spPr>
        <p:txBody>
          <a:bodyPr spcFirstLastPara="1" wrap="square" lIns="91425" tIns="45700" rIns="91425" bIns="45700" anchor="t" anchorCtr="0">
            <a:noAutofit/>
          </a:bodyPr>
          <a:lstStyle/>
          <a:p>
            <a:pPr marL="236538" marR="0" lvl="0" indent="-236538" algn="l" rtl="0">
              <a:lnSpc>
                <a:spcPct val="114000"/>
              </a:lnSpc>
              <a:spcBef>
                <a:spcPts val="0"/>
              </a:spcBef>
              <a:spcAft>
                <a:spcPts val="0"/>
              </a:spcAft>
              <a:buClr>
                <a:schemeClr val="dk1"/>
              </a:buClr>
              <a:buSzPts val="2800"/>
              <a:buFont typeface="Georgia"/>
              <a:buChar char="‣"/>
            </a:pPr>
            <a:r>
              <a:rPr lang="en-US" sz="2800" b="1" i="0" u="none" strike="noStrike" cap="none">
                <a:solidFill>
                  <a:schemeClr val="dk1"/>
                </a:solidFill>
                <a:latin typeface="Georgia"/>
                <a:ea typeface="Georgia"/>
                <a:cs typeface="Georgia"/>
                <a:sym typeface="Georgia"/>
              </a:rPr>
              <a:t>Aggregate and logic:</a:t>
            </a:r>
            <a:endParaRPr sz="2800" b="0" i="0" u="none" strike="noStrike" cap="none">
              <a:solidFill>
                <a:schemeClr val="dk1"/>
              </a:solidFill>
              <a:latin typeface="Georgia"/>
              <a:ea typeface="Georgia"/>
              <a:cs typeface="Georgia"/>
              <a:sym typeface="Georgia"/>
            </a:endParaRPr>
          </a:p>
          <a:p>
            <a:pPr marL="460375" marR="0" lvl="1" indent="-269875" algn="l" rtl="0">
              <a:lnSpc>
                <a:spcPct val="114000"/>
              </a:lnSpc>
              <a:spcBef>
                <a:spcPts val="1200"/>
              </a:spcBef>
              <a:spcAft>
                <a:spcPts val="0"/>
              </a:spcAft>
              <a:buClr>
                <a:schemeClr val="dk1"/>
              </a:buClr>
              <a:buSzPts val="2600"/>
              <a:buFont typeface="Arial"/>
              <a:buChar char="•"/>
            </a:pPr>
            <a:r>
              <a:rPr lang="en-US" sz="2600" b="0" i="0" u="none" strike="noStrike" cap="none">
                <a:solidFill>
                  <a:schemeClr val="dk1"/>
                </a:solidFill>
                <a:latin typeface="Roboto Mono"/>
                <a:ea typeface="Roboto Mono"/>
                <a:cs typeface="Roboto Mono"/>
                <a:sym typeface="Roboto Mono"/>
              </a:rPr>
              <a:t>IF</a:t>
            </a:r>
            <a:r>
              <a:rPr lang="en-US" sz="2600" b="0" i="0" u="none" strike="noStrike" cap="none">
                <a:solidFill>
                  <a:schemeClr val="dk1"/>
                </a:solidFill>
                <a:latin typeface="Georgia"/>
                <a:ea typeface="Georgia"/>
                <a:cs typeface="Georgia"/>
                <a:sym typeface="Georgia"/>
              </a:rPr>
              <a:t> the aggregate of </a:t>
            </a:r>
            <a:r>
              <a:rPr lang="en-US" sz="2600" b="1" i="0" u="none" strike="noStrike" cap="none">
                <a:solidFill>
                  <a:schemeClr val="dk1"/>
                </a:solidFill>
                <a:latin typeface="Georgia"/>
                <a:ea typeface="Georgia"/>
                <a:cs typeface="Georgia"/>
                <a:sym typeface="Georgia"/>
              </a:rPr>
              <a:t>a</a:t>
            </a:r>
            <a:r>
              <a:rPr lang="en-US" sz="2600" b="0" i="0" u="none" strike="noStrike" cap="none">
                <a:solidFill>
                  <a:schemeClr val="dk1"/>
                </a:solidFill>
                <a:latin typeface="Georgia"/>
                <a:ea typeface="Georgia"/>
                <a:cs typeface="Georgia"/>
                <a:sym typeface="Georgia"/>
              </a:rPr>
              <a:t> is true, </a:t>
            </a:r>
            <a:r>
              <a:rPr lang="en-US" sz="2600" b="0" i="0" u="none" strike="noStrike" cap="none">
                <a:solidFill>
                  <a:schemeClr val="dk1"/>
                </a:solidFill>
                <a:latin typeface="Roboto Mono"/>
                <a:ea typeface="Roboto Mono"/>
                <a:cs typeface="Roboto Mono"/>
                <a:sym typeface="Roboto Mono"/>
              </a:rPr>
              <a:t>THEN</a:t>
            </a:r>
            <a:r>
              <a:rPr lang="en-US" sz="2600" b="0" i="0" u="none" strike="noStrike" cap="none">
                <a:solidFill>
                  <a:schemeClr val="dk1"/>
                </a:solidFill>
                <a:latin typeface="Georgia"/>
                <a:ea typeface="Georgia"/>
                <a:cs typeface="Georgia"/>
                <a:sym typeface="Georgia"/>
              </a:rPr>
              <a:t> return </a:t>
            </a:r>
            <a:r>
              <a:rPr lang="en-US" sz="2600" b="1" i="0" u="none" strike="noStrike" cap="none">
                <a:solidFill>
                  <a:schemeClr val="dk1"/>
                </a:solidFill>
                <a:latin typeface="Georgia"/>
                <a:ea typeface="Georgia"/>
                <a:cs typeface="Georgia"/>
                <a:sym typeface="Georgia"/>
              </a:rPr>
              <a:t>b</a:t>
            </a:r>
            <a:r>
              <a:rPr lang="en-US" sz="2600" b="0" i="0" u="none" strike="noStrike" cap="none">
                <a:solidFill>
                  <a:schemeClr val="dk1"/>
                </a:solidFill>
                <a:latin typeface="Georgia"/>
                <a:ea typeface="Georgia"/>
                <a:cs typeface="Georgia"/>
                <a:sym typeface="Georgia"/>
              </a:rPr>
              <a:t>.</a:t>
            </a:r>
            <a:endParaRPr sz="2600" b="0" i="0" u="none" strike="noStrike" cap="none">
              <a:solidFill>
                <a:schemeClr val="dk1"/>
              </a:solidFill>
              <a:latin typeface="Georgia"/>
              <a:ea typeface="Georgia"/>
              <a:cs typeface="Georgia"/>
              <a:sym typeface="Georgia"/>
            </a:endParaRPr>
          </a:p>
          <a:p>
            <a:pPr marL="236538" marR="0" lvl="0" indent="-122238" algn="l" rtl="0">
              <a:lnSpc>
                <a:spcPct val="114000"/>
              </a:lnSpc>
              <a:spcBef>
                <a:spcPts val="600"/>
              </a:spcBef>
              <a:spcAft>
                <a:spcPts val="0"/>
              </a:spcAft>
              <a:buClr>
                <a:schemeClr val="dk1"/>
              </a:buClr>
              <a:buSzPts val="1800"/>
              <a:buFont typeface="Georgia"/>
              <a:buNone/>
            </a:pPr>
            <a:endParaRPr sz="1800" b="0" i="0" u="none" strike="noStrike" cap="none">
              <a:solidFill>
                <a:schemeClr val="dk1"/>
              </a:solidFill>
              <a:latin typeface="Georgia"/>
              <a:ea typeface="Georgia"/>
              <a:cs typeface="Georgia"/>
              <a:sym typeface="Georgia"/>
            </a:endParaRPr>
          </a:p>
          <a:p>
            <a:pPr marL="236538" marR="0" lvl="0" indent="-236538" algn="l" rtl="0">
              <a:lnSpc>
                <a:spcPct val="114000"/>
              </a:lnSpc>
              <a:spcBef>
                <a:spcPts val="1200"/>
              </a:spcBef>
              <a:spcAft>
                <a:spcPts val="0"/>
              </a:spcAft>
              <a:buClr>
                <a:schemeClr val="dk1"/>
              </a:buClr>
              <a:buSzPts val="2800"/>
              <a:buFont typeface="Georgia"/>
              <a:buChar char="‣"/>
            </a:pPr>
            <a:r>
              <a:rPr lang="en-US" sz="2800" b="1" i="0" u="none" strike="noStrike" cap="none">
                <a:solidFill>
                  <a:schemeClr val="dk1"/>
                </a:solidFill>
                <a:latin typeface="Georgia"/>
                <a:ea typeface="Georgia"/>
                <a:cs typeface="Georgia"/>
                <a:sym typeface="Georgia"/>
              </a:rPr>
              <a:t>independent_calculation_06:</a:t>
            </a:r>
            <a:endParaRPr sz="2800" b="0" i="0" u="none" strike="noStrike" cap="none">
              <a:solidFill>
                <a:schemeClr val="dk1"/>
              </a:solidFill>
              <a:latin typeface="Georgia"/>
              <a:ea typeface="Georgia"/>
              <a:cs typeface="Georgia"/>
              <a:sym typeface="Georgia"/>
            </a:endParaRPr>
          </a:p>
          <a:p>
            <a:pPr marL="460375" marR="0" lvl="1" indent="-269875" algn="l" rtl="0">
              <a:lnSpc>
                <a:spcPct val="114000"/>
              </a:lnSpc>
              <a:spcBef>
                <a:spcPts val="1200"/>
              </a:spcBef>
              <a:spcAft>
                <a:spcPts val="0"/>
              </a:spcAft>
              <a:buClr>
                <a:schemeClr val="dk1"/>
              </a:buClr>
              <a:buSzPts val="2600"/>
              <a:buFont typeface="Arial"/>
              <a:buChar char="•"/>
            </a:pPr>
            <a:r>
              <a:rPr lang="en-US" sz="2600" b="0" i="0" u="none" strike="noStrike" cap="none">
                <a:solidFill>
                  <a:schemeClr val="dk1"/>
                </a:solidFill>
                <a:latin typeface="Georgia"/>
                <a:ea typeface="Georgia"/>
                <a:cs typeface="Georgia"/>
                <a:sym typeface="Georgia"/>
              </a:rPr>
              <a:t>Which subcategories are doing good, OK, and poorly? </a:t>
            </a:r>
            <a:br>
              <a:rPr lang="en-US" sz="2600" b="0" i="0" u="none" strike="noStrike" cap="none">
                <a:solidFill>
                  <a:schemeClr val="dk1"/>
                </a:solidFill>
                <a:latin typeface="Georgia"/>
                <a:ea typeface="Georgia"/>
                <a:cs typeface="Georgia"/>
                <a:sym typeface="Georgia"/>
              </a:rPr>
            </a:br>
            <a:r>
              <a:rPr lang="en-US" sz="2600" b="0" i="0" u="none" strike="noStrike" cap="none">
                <a:solidFill>
                  <a:schemeClr val="dk1"/>
                </a:solidFill>
                <a:latin typeface="Georgia"/>
                <a:ea typeface="Georgia"/>
                <a:cs typeface="Georgia"/>
                <a:sym typeface="Georgia"/>
              </a:rPr>
              <a:t>Good: &gt;.3, OK: &lt;= . 3 and &gt;0, bad: &lt;= 0.  </a:t>
            </a:r>
            <a:endParaRPr sz="2600" b="0" i="0" u="none" strike="noStrike" cap="none">
              <a:solidFill>
                <a:schemeClr val="dk1"/>
              </a:solidFill>
              <a:latin typeface="Georgia"/>
              <a:ea typeface="Georgia"/>
              <a:cs typeface="Georgia"/>
              <a:sym typeface="Georgia"/>
            </a:endParaRPr>
          </a:p>
          <a:p>
            <a:pPr marL="460375" marR="0" lvl="1" indent="-269875" algn="l" rtl="0">
              <a:lnSpc>
                <a:spcPct val="114000"/>
              </a:lnSpc>
              <a:spcBef>
                <a:spcPts val="1200"/>
              </a:spcBef>
              <a:spcAft>
                <a:spcPts val="0"/>
              </a:spcAft>
              <a:buClr>
                <a:schemeClr val="dk1"/>
              </a:buClr>
              <a:buSzPts val="2600"/>
              <a:buFont typeface="Arial"/>
              <a:buChar char="•"/>
            </a:pPr>
            <a:r>
              <a:rPr lang="en-US" sz="2600" b="0" i="0" u="none" strike="noStrike" cap="none">
                <a:solidFill>
                  <a:schemeClr val="dk1"/>
                </a:solidFill>
                <a:latin typeface="Georgia"/>
                <a:ea typeface="Georgia"/>
                <a:cs typeface="Georgia"/>
                <a:sym typeface="Georgia"/>
              </a:rPr>
              <a:t>Is this calculation running at the row level or at an aggregate level </a:t>
            </a:r>
            <a:br>
              <a:rPr lang="en-US" sz="2600" b="0" i="0" u="none" strike="noStrike" cap="none">
                <a:solidFill>
                  <a:schemeClr val="dk1"/>
                </a:solidFill>
                <a:latin typeface="Georgia"/>
                <a:ea typeface="Georgia"/>
                <a:cs typeface="Georgia"/>
                <a:sym typeface="Georgia"/>
              </a:rPr>
            </a:br>
            <a:r>
              <a:rPr lang="en-US" sz="2600" b="0" i="0" u="none" strike="noStrike" cap="none">
                <a:solidFill>
                  <a:schemeClr val="dk1"/>
                </a:solidFill>
                <a:latin typeface="Georgia"/>
                <a:ea typeface="Georgia"/>
                <a:cs typeface="Georgia"/>
                <a:sym typeface="Georgia"/>
              </a:rPr>
              <a:t>(before or after the </a:t>
            </a:r>
            <a:r>
              <a:rPr lang="en-US" sz="2600" b="0" i="0" u="none" strike="noStrike" cap="none">
                <a:solidFill>
                  <a:schemeClr val="dk1"/>
                </a:solidFill>
                <a:latin typeface="Roboto Mono"/>
                <a:ea typeface="Roboto Mono"/>
                <a:cs typeface="Roboto Mono"/>
                <a:sym typeface="Roboto Mono"/>
              </a:rPr>
              <a:t>GROUP</a:t>
            </a:r>
            <a:r>
              <a:rPr lang="en-US" sz="2600" b="0" i="0" u="none" strike="noStrike" cap="none">
                <a:solidFill>
                  <a:schemeClr val="dk1"/>
                </a:solidFill>
                <a:latin typeface="Georgia"/>
                <a:ea typeface="Georgia"/>
                <a:cs typeface="Georgia"/>
                <a:sym typeface="Georgia"/>
              </a:rPr>
              <a:t> </a:t>
            </a:r>
            <a:r>
              <a:rPr lang="en-US" sz="2600" b="0" i="0" u="none" strike="noStrike" cap="none">
                <a:solidFill>
                  <a:schemeClr val="dk1"/>
                </a:solidFill>
                <a:latin typeface="Roboto Mono"/>
                <a:ea typeface="Roboto Mono"/>
                <a:cs typeface="Roboto Mono"/>
                <a:sym typeface="Roboto Mono"/>
              </a:rPr>
              <a:t>BY</a:t>
            </a:r>
            <a:r>
              <a:rPr lang="en-US" sz="2600" b="0" i="0" u="none" strike="noStrike" cap="none">
                <a:solidFill>
                  <a:schemeClr val="dk1"/>
                </a:solidFill>
                <a:latin typeface="Georgia"/>
                <a:ea typeface="Georgia"/>
                <a:cs typeface="Georgia"/>
                <a:sym typeface="Georgia"/>
              </a:rPr>
              <a:t>)?</a:t>
            </a:r>
            <a:endParaRPr sz="2600" b="0" i="0" u="none" strike="noStrike" cap="none">
              <a:solidFill>
                <a:schemeClr val="dk1"/>
              </a:solidFill>
              <a:latin typeface="Georgia"/>
              <a:ea typeface="Georgia"/>
              <a:cs typeface="Georgia"/>
              <a:sym typeface="Georgia"/>
            </a:endParaRPr>
          </a:p>
        </p:txBody>
      </p:sp>
      <p:pic>
        <p:nvPicPr>
          <p:cNvPr id="1559" name="Shape 1559"/>
          <p:cNvPicPr preferRelativeResize="0"/>
          <p:nvPr/>
        </p:nvPicPr>
        <p:blipFill rotWithShape="1">
          <a:blip r:embed="rId3">
            <a:alphaModFix/>
          </a:blip>
          <a:srcRect/>
          <a:stretch/>
        </p:blipFill>
        <p:spPr>
          <a:xfrm>
            <a:off x="11612200" y="6144411"/>
            <a:ext cx="722442" cy="42663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3"/>
        <p:cNvGrpSpPr/>
        <p:nvPr/>
      </p:nvGrpSpPr>
      <p:grpSpPr>
        <a:xfrm>
          <a:off x="0" y="0"/>
          <a:ext cx="0" cy="0"/>
          <a:chOff x="0" y="0"/>
          <a:chExt cx="0" cy="0"/>
        </a:xfrm>
      </p:grpSpPr>
      <p:sp>
        <p:nvSpPr>
          <p:cNvPr id="1564" name="Shape 1564"/>
          <p:cNvSpPr txBox="1">
            <a:spLocks noGrp="1"/>
          </p:cNvSpPr>
          <p:nvPr>
            <p:ph type="title"/>
          </p:nvPr>
        </p:nvSpPr>
        <p:spPr>
          <a:xfrm>
            <a:off x="495928" y="596673"/>
            <a:ext cx="11838716" cy="72473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TABLEAU CALCULATIONS</a:t>
            </a:r>
            <a:endParaRPr sz="3200" b="1" i="0" u="none" strike="noStrike" cap="none">
              <a:solidFill>
                <a:schemeClr val="dk1"/>
              </a:solidFill>
              <a:latin typeface="Oswald"/>
              <a:ea typeface="Oswald"/>
              <a:cs typeface="Oswald"/>
              <a:sym typeface="Oswald"/>
            </a:endParaRPr>
          </a:p>
        </p:txBody>
      </p:sp>
      <p:sp>
        <p:nvSpPr>
          <p:cNvPr id="1565" name="Shape 1565"/>
          <p:cNvSpPr txBox="1">
            <a:spLocks noGrp="1"/>
          </p:cNvSpPr>
          <p:nvPr>
            <p:ph type="body" idx="1"/>
          </p:nvPr>
        </p:nvSpPr>
        <p:spPr>
          <a:xfrm>
            <a:off x="591720" y="1463040"/>
            <a:ext cx="11637223" cy="5108021"/>
          </a:xfrm>
          <a:prstGeom prst="rect">
            <a:avLst/>
          </a:prstGeom>
          <a:no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chemeClr val="dk1"/>
              </a:buClr>
              <a:buSzPts val="2800"/>
              <a:buFont typeface="Georgia"/>
              <a:buNone/>
            </a:pPr>
            <a:r>
              <a:rPr lang="en-US" sz="2800" b="1" i="0" u="none" strike="noStrike" cap="none">
                <a:solidFill>
                  <a:schemeClr val="dk1"/>
                </a:solidFill>
                <a:latin typeface="Georgia"/>
                <a:ea typeface="Georgia"/>
                <a:cs typeface="Georgia"/>
                <a:sym typeface="Georgia"/>
              </a:rPr>
              <a:t>Dates – </a:t>
            </a:r>
            <a:r>
              <a:rPr lang="en-US" sz="2800" b="1" i="0" u="none" strike="noStrike" cap="none">
                <a:solidFill>
                  <a:schemeClr val="dk1"/>
                </a:solidFill>
                <a:latin typeface="Roboto Mono"/>
                <a:ea typeface="Roboto Mono"/>
                <a:cs typeface="Roboto Mono"/>
                <a:sym typeface="Roboto Mono"/>
              </a:rPr>
              <a:t>DATEPART</a:t>
            </a:r>
            <a:r>
              <a:rPr lang="en-US" sz="2800" b="1" i="0" u="none" strike="noStrike" cap="none">
                <a:solidFill>
                  <a:schemeClr val="dk1"/>
                </a:solidFill>
                <a:latin typeface="Georgia"/>
                <a:ea typeface="Georgia"/>
                <a:cs typeface="Georgia"/>
                <a:sym typeface="Georgia"/>
              </a:rPr>
              <a:t>:</a:t>
            </a:r>
            <a:endParaRPr sz="2800" b="0" i="0" u="none" strike="noStrike" cap="none">
              <a:solidFill>
                <a:schemeClr val="dk1"/>
              </a:solidFill>
              <a:latin typeface="Georgia"/>
              <a:ea typeface="Georgia"/>
              <a:cs typeface="Georgia"/>
              <a:sym typeface="Georgia"/>
            </a:endParaRPr>
          </a:p>
          <a:p>
            <a:pPr marL="460375" marR="0" lvl="1" indent="-269875" algn="l" rtl="0">
              <a:lnSpc>
                <a:spcPct val="114000"/>
              </a:lnSpc>
              <a:spcBef>
                <a:spcPts val="1200"/>
              </a:spcBef>
              <a:spcAft>
                <a:spcPts val="0"/>
              </a:spcAft>
              <a:buClr>
                <a:schemeClr val="dk1"/>
              </a:buClr>
              <a:buSzPts val="2600"/>
              <a:buFont typeface="Arial"/>
              <a:buChar char="•"/>
            </a:pPr>
            <a:r>
              <a:rPr lang="en-US" sz="2600" b="0" i="0" u="none" strike="noStrike" cap="none">
                <a:solidFill>
                  <a:schemeClr val="dk1"/>
                </a:solidFill>
                <a:latin typeface="Roboto Mono"/>
                <a:ea typeface="Roboto Mono"/>
                <a:cs typeface="Roboto Mono"/>
                <a:sym typeface="Roboto Mono"/>
              </a:rPr>
              <a:t>DATEPART</a:t>
            </a:r>
            <a:r>
              <a:rPr lang="en-US" sz="2600" b="0" i="0" u="none" strike="noStrike" cap="none">
                <a:solidFill>
                  <a:schemeClr val="dk1"/>
                </a:solidFill>
                <a:latin typeface="Georgia"/>
                <a:ea typeface="Georgia"/>
                <a:cs typeface="Georgia"/>
                <a:sym typeface="Georgia"/>
              </a:rPr>
              <a:t>( ‘datepart’, date )</a:t>
            </a:r>
            <a:endParaRPr sz="2600" b="0" i="0" u="none" strike="noStrike" cap="none">
              <a:solidFill>
                <a:schemeClr val="dk1"/>
              </a:solidFill>
              <a:latin typeface="Georgia"/>
              <a:ea typeface="Georgia"/>
              <a:cs typeface="Georgia"/>
              <a:sym typeface="Georgia"/>
            </a:endParaRPr>
          </a:p>
          <a:p>
            <a:pPr marL="236538" marR="0" lvl="0" indent="-122238" algn="l" rtl="0">
              <a:lnSpc>
                <a:spcPct val="114000"/>
              </a:lnSpc>
              <a:spcBef>
                <a:spcPts val="600"/>
              </a:spcBef>
              <a:spcAft>
                <a:spcPts val="0"/>
              </a:spcAft>
              <a:buClr>
                <a:schemeClr val="dk1"/>
              </a:buClr>
              <a:buSzPts val="1800"/>
              <a:buFont typeface="Georgia"/>
              <a:buNone/>
            </a:pPr>
            <a:endParaRPr sz="1800" b="0" i="0" u="none" strike="noStrike" cap="none">
              <a:solidFill>
                <a:schemeClr val="dk1"/>
              </a:solidFill>
              <a:latin typeface="Georgia"/>
              <a:ea typeface="Georgia"/>
              <a:cs typeface="Georgia"/>
              <a:sym typeface="Georgia"/>
            </a:endParaRPr>
          </a:p>
          <a:p>
            <a:pPr marL="0" marR="0" lvl="0" indent="0" algn="l" rtl="0">
              <a:lnSpc>
                <a:spcPct val="114000"/>
              </a:lnSpc>
              <a:spcBef>
                <a:spcPts val="1200"/>
              </a:spcBef>
              <a:spcAft>
                <a:spcPts val="0"/>
              </a:spcAft>
              <a:buClr>
                <a:schemeClr val="dk1"/>
              </a:buClr>
              <a:buSzPts val="2800"/>
              <a:buFont typeface="Georgia"/>
              <a:buNone/>
            </a:pPr>
            <a:r>
              <a:rPr lang="en-US" sz="2800" b="1" i="0" u="none" strike="noStrike" cap="none">
                <a:solidFill>
                  <a:schemeClr val="dk1"/>
                </a:solidFill>
                <a:latin typeface="Georgia"/>
                <a:ea typeface="Georgia"/>
                <a:cs typeface="Georgia"/>
                <a:sym typeface="Georgia"/>
              </a:rPr>
              <a:t>independent_calculation_07:</a:t>
            </a:r>
            <a:endParaRPr sz="2800" b="0" i="0" u="none" strike="noStrike" cap="none">
              <a:solidFill>
                <a:schemeClr val="dk1"/>
              </a:solidFill>
              <a:latin typeface="Georgia"/>
              <a:ea typeface="Georgia"/>
              <a:cs typeface="Georgia"/>
              <a:sym typeface="Georgia"/>
            </a:endParaRPr>
          </a:p>
          <a:p>
            <a:pPr marL="460375" marR="0" lvl="1" indent="-269875" algn="l" rtl="0">
              <a:lnSpc>
                <a:spcPct val="114000"/>
              </a:lnSpc>
              <a:spcBef>
                <a:spcPts val="1200"/>
              </a:spcBef>
              <a:spcAft>
                <a:spcPts val="0"/>
              </a:spcAft>
              <a:buClr>
                <a:schemeClr val="dk1"/>
              </a:buClr>
              <a:buSzPts val="2600"/>
              <a:buFont typeface="Arial"/>
              <a:buChar char="•"/>
            </a:pPr>
            <a:r>
              <a:rPr lang="en-US" sz="2600" b="0" i="0" u="none" strike="noStrike" cap="none">
                <a:solidFill>
                  <a:schemeClr val="dk1"/>
                </a:solidFill>
                <a:latin typeface="Georgia"/>
                <a:ea typeface="Georgia"/>
                <a:cs typeface="Georgia"/>
                <a:sym typeface="Georgia"/>
              </a:rPr>
              <a:t>Does it take longer to ship items that were ordered on the weekend?</a:t>
            </a:r>
            <a:endParaRPr sz="2600" b="0" i="0" u="none" strike="noStrike" cap="none">
              <a:solidFill>
                <a:schemeClr val="dk1"/>
              </a:solidFill>
              <a:latin typeface="Georgia"/>
              <a:ea typeface="Georgia"/>
              <a:cs typeface="Georgia"/>
              <a:sym typeface="Georgia"/>
            </a:endParaRPr>
          </a:p>
          <a:p>
            <a:pPr marL="460375" marR="0" lvl="1" indent="-269875" algn="l" rtl="0">
              <a:lnSpc>
                <a:spcPct val="114000"/>
              </a:lnSpc>
              <a:spcBef>
                <a:spcPts val="1200"/>
              </a:spcBef>
              <a:spcAft>
                <a:spcPts val="0"/>
              </a:spcAft>
              <a:buClr>
                <a:schemeClr val="dk1"/>
              </a:buClr>
              <a:buSzPts val="2600"/>
              <a:buFont typeface="Arial"/>
              <a:buChar char="•"/>
            </a:pPr>
            <a:r>
              <a:rPr lang="en-US" sz="2600" b="0" i="0" u="none" strike="noStrike" cap="none">
                <a:solidFill>
                  <a:schemeClr val="dk1"/>
                </a:solidFill>
                <a:latin typeface="Georgia"/>
                <a:ea typeface="Georgia"/>
                <a:cs typeface="Georgia"/>
                <a:sym typeface="Georgia"/>
              </a:rPr>
              <a:t>Categorize order dates by weekdays and weekends using a </a:t>
            </a:r>
            <a:r>
              <a:rPr lang="en-US" sz="2600" b="0" i="0" u="none" strike="noStrike" cap="none">
                <a:solidFill>
                  <a:schemeClr val="dk1"/>
                </a:solidFill>
                <a:latin typeface="Roboto Mono"/>
                <a:ea typeface="Roboto Mono"/>
                <a:cs typeface="Roboto Mono"/>
                <a:sym typeface="Roboto Mono"/>
              </a:rPr>
              <a:t>DATEPART </a:t>
            </a:r>
            <a:r>
              <a:rPr lang="en-US" sz="2600" b="0" i="0" u="none" strike="noStrike" cap="none">
                <a:solidFill>
                  <a:schemeClr val="dk1"/>
                </a:solidFill>
                <a:latin typeface="Georgia"/>
                <a:ea typeface="Georgia"/>
                <a:cs typeface="Georgia"/>
                <a:sym typeface="Georgia"/>
              </a:rPr>
              <a:t>calculation.</a:t>
            </a:r>
            <a:endParaRPr sz="2600" b="0" i="0" u="none" strike="noStrike" cap="none">
              <a:solidFill>
                <a:schemeClr val="dk1"/>
              </a:solidFill>
              <a:latin typeface="Georgia"/>
              <a:ea typeface="Georgia"/>
              <a:cs typeface="Georgia"/>
              <a:sym typeface="Georgia"/>
            </a:endParaRPr>
          </a:p>
        </p:txBody>
      </p:sp>
      <p:pic>
        <p:nvPicPr>
          <p:cNvPr id="1566" name="Shape 1566"/>
          <p:cNvPicPr preferRelativeResize="0"/>
          <p:nvPr/>
        </p:nvPicPr>
        <p:blipFill rotWithShape="1">
          <a:blip r:embed="rId3">
            <a:alphaModFix/>
          </a:blip>
          <a:srcRect/>
          <a:stretch/>
        </p:blipFill>
        <p:spPr>
          <a:xfrm>
            <a:off x="11612200" y="6144411"/>
            <a:ext cx="722442" cy="42663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0"/>
        <p:cNvGrpSpPr/>
        <p:nvPr/>
      </p:nvGrpSpPr>
      <p:grpSpPr>
        <a:xfrm>
          <a:off x="0" y="0"/>
          <a:ext cx="0" cy="0"/>
          <a:chOff x="0" y="0"/>
          <a:chExt cx="0" cy="0"/>
        </a:xfrm>
      </p:grpSpPr>
      <p:sp>
        <p:nvSpPr>
          <p:cNvPr id="1571" name="Shape 1571"/>
          <p:cNvSpPr txBox="1">
            <a:spLocks noGrp="1"/>
          </p:cNvSpPr>
          <p:nvPr>
            <p:ph type="title"/>
          </p:nvPr>
        </p:nvSpPr>
        <p:spPr>
          <a:xfrm>
            <a:off x="495928" y="596673"/>
            <a:ext cx="11838716" cy="72473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TABLEAU CALCULATIONS</a:t>
            </a:r>
            <a:endParaRPr sz="3200" b="1" i="0" u="none" strike="noStrike" cap="none">
              <a:solidFill>
                <a:schemeClr val="dk1"/>
              </a:solidFill>
              <a:latin typeface="Oswald"/>
              <a:ea typeface="Oswald"/>
              <a:cs typeface="Oswald"/>
              <a:sym typeface="Oswald"/>
            </a:endParaRPr>
          </a:p>
        </p:txBody>
      </p:sp>
      <p:sp>
        <p:nvSpPr>
          <p:cNvPr id="1572" name="Shape 1572"/>
          <p:cNvSpPr txBox="1">
            <a:spLocks noGrp="1"/>
          </p:cNvSpPr>
          <p:nvPr>
            <p:ph type="body" idx="1"/>
          </p:nvPr>
        </p:nvSpPr>
        <p:spPr>
          <a:xfrm>
            <a:off x="591720" y="1463040"/>
            <a:ext cx="11637223" cy="5108021"/>
          </a:xfrm>
          <a:prstGeom prst="rect">
            <a:avLst/>
          </a:prstGeom>
          <a:no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chemeClr val="dk1"/>
              </a:buClr>
              <a:buSzPts val="2800"/>
              <a:buFont typeface="Georgia"/>
              <a:buNone/>
            </a:pPr>
            <a:r>
              <a:rPr lang="en-US" sz="2400" b="1" i="0" u="none" strike="noStrike" cap="none">
                <a:solidFill>
                  <a:schemeClr val="dk1"/>
                </a:solidFill>
                <a:latin typeface="Georgia"/>
                <a:ea typeface="Georgia"/>
                <a:cs typeface="Georgia"/>
                <a:sym typeface="Georgia"/>
              </a:rPr>
              <a:t>Parameters:</a:t>
            </a:r>
            <a:endParaRPr sz="2400" b="0" i="0" u="none" strike="noStrike" cap="none">
              <a:solidFill>
                <a:schemeClr val="dk1"/>
              </a:solidFill>
              <a:latin typeface="Georgia"/>
              <a:ea typeface="Georgia"/>
              <a:cs typeface="Georgia"/>
              <a:sym typeface="Georgia"/>
            </a:endParaRPr>
          </a:p>
          <a:p>
            <a:pPr marL="460375" marR="0" lvl="1" indent="-257175" algn="l" rtl="0">
              <a:lnSpc>
                <a:spcPct val="114000"/>
              </a:lnSpc>
              <a:spcBef>
                <a:spcPts val="1200"/>
              </a:spcBef>
              <a:spcAft>
                <a:spcPts val="0"/>
              </a:spcAft>
              <a:buClr>
                <a:schemeClr val="dk1"/>
              </a:buClr>
              <a:buSzPts val="2400"/>
              <a:buFont typeface="Arial"/>
              <a:buChar char="•"/>
            </a:pPr>
            <a:r>
              <a:rPr lang="en-US" sz="2400" b="0" i="0" u="none" strike="noStrike" cap="none">
                <a:solidFill>
                  <a:schemeClr val="dk1"/>
                </a:solidFill>
                <a:latin typeface="Georgia"/>
                <a:ea typeface="Georgia"/>
                <a:cs typeface="Georgia"/>
                <a:sym typeface="Georgia"/>
              </a:rPr>
              <a:t>A parameter is a data point that is not in the data set. It’s an outside input. </a:t>
            </a:r>
            <a:endParaRPr sz="2400" b="0" i="0" u="none" strike="noStrike" cap="none">
              <a:solidFill>
                <a:schemeClr val="dk1"/>
              </a:solidFill>
              <a:latin typeface="Georgia"/>
              <a:ea typeface="Georgia"/>
              <a:cs typeface="Georgia"/>
              <a:sym typeface="Georgia"/>
            </a:endParaRPr>
          </a:p>
          <a:p>
            <a:pPr marL="460375" marR="0" lvl="1" indent="-257175" algn="l" rtl="0">
              <a:lnSpc>
                <a:spcPct val="114000"/>
              </a:lnSpc>
              <a:spcBef>
                <a:spcPts val="1200"/>
              </a:spcBef>
              <a:spcAft>
                <a:spcPts val="0"/>
              </a:spcAft>
              <a:buClr>
                <a:schemeClr val="dk1"/>
              </a:buClr>
              <a:buSzPts val="2400"/>
              <a:buFont typeface="Arial"/>
              <a:buChar char="•"/>
            </a:pPr>
            <a:r>
              <a:rPr lang="en-US" sz="2400" b="0" i="0" u="none" strike="noStrike" cap="none">
                <a:solidFill>
                  <a:schemeClr val="dk1"/>
                </a:solidFill>
                <a:latin typeface="Georgia"/>
                <a:ea typeface="Georgia"/>
                <a:cs typeface="Georgia"/>
                <a:sym typeface="Georgia"/>
              </a:rPr>
              <a:t>These are especially useful for when consumers of your reports interact with them. They can change inputs and see how they will affect results. </a:t>
            </a:r>
            <a:endParaRPr sz="2400" b="0" i="0" u="none" strike="noStrike" cap="none">
              <a:solidFill>
                <a:schemeClr val="dk1"/>
              </a:solidFill>
              <a:latin typeface="Georgia"/>
              <a:ea typeface="Georgia"/>
              <a:cs typeface="Georgia"/>
              <a:sym typeface="Georgia"/>
            </a:endParaRPr>
          </a:p>
          <a:p>
            <a:pPr marL="460375" marR="0" lvl="1" indent="-257175" algn="l" rtl="0">
              <a:lnSpc>
                <a:spcPct val="114000"/>
              </a:lnSpc>
              <a:spcBef>
                <a:spcPts val="600"/>
              </a:spcBef>
              <a:spcAft>
                <a:spcPts val="0"/>
              </a:spcAft>
              <a:buClr>
                <a:schemeClr val="dk1"/>
              </a:buClr>
              <a:buSzPts val="2400"/>
              <a:buFont typeface="Arial"/>
              <a:buChar char="•"/>
            </a:pPr>
            <a:r>
              <a:rPr lang="en-US" sz="2400" b="0" i="0" u="none" strike="noStrike" cap="none">
                <a:solidFill>
                  <a:schemeClr val="dk1"/>
                </a:solidFill>
                <a:latin typeface="Georgia"/>
                <a:ea typeface="Georgia"/>
                <a:cs typeface="Georgia"/>
                <a:sym typeface="Georgia"/>
              </a:rPr>
              <a:t>For example: “What are our sales if they are increased by n percent?’</a:t>
            </a:r>
            <a:endParaRPr sz="2400" b="0" i="0" u="none" strike="noStrike" cap="none">
              <a:solidFill>
                <a:schemeClr val="dk1"/>
              </a:solidFill>
              <a:latin typeface="Georgia"/>
              <a:ea typeface="Georgia"/>
              <a:cs typeface="Georgia"/>
              <a:sym typeface="Georgia"/>
            </a:endParaRPr>
          </a:p>
          <a:p>
            <a:pPr marL="914400" marR="0" lvl="2" indent="-215900" algn="l" rtl="0">
              <a:lnSpc>
                <a:spcPct val="114000"/>
              </a:lnSpc>
              <a:spcBef>
                <a:spcPts val="600"/>
              </a:spcBef>
              <a:spcAft>
                <a:spcPts val="0"/>
              </a:spcAft>
              <a:buClr>
                <a:schemeClr val="dk1"/>
              </a:buClr>
              <a:buSzPts val="1800"/>
              <a:buFont typeface="Arial"/>
              <a:buChar char="•"/>
            </a:pPr>
            <a:r>
              <a:rPr lang="en-US" sz="1800" b="0" i="0" u="none" strike="noStrike" cap="none">
                <a:solidFill>
                  <a:schemeClr val="dk1"/>
                </a:solidFill>
                <a:latin typeface="Georgia"/>
                <a:ea typeface="Georgia"/>
                <a:cs typeface="Georgia"/>
                <a:sym typeface="Georgia"/>
              </a:rPr>
              <a:t>In this case, sales is our data set and n is the parameter.  </a:t>
            </a:r>
            <a:endParaRPr sz="1800" b="0" i="0" u="none" strike="noStrike" cap="none">
              <a:solidFill>
                <a:schemeClr val="dk1"/>
              </a:solidFill>
              <a:latin typeface="Georgia"/>
              <a:ea typeface="Georgia"/>
              <a:cs typeface="Georgia"/>
              <a:sym typeface="Georgia"/>
            </a:endParaRPr>
          </a:p>
          <a:p>
            <a:pPr marL="236538" marR="0" lvl="0" indent="-122238" algn="l" rtl="0">
              <a:lnSpc>
                <a:spcPct val="114000"/>
              </a:lnSpc>
              <a:spcBef>
                <a:spcPts val="600"/>
              </a:spcBef>
              <a:spcAft>
                <a:spcPts val="0"/>
              </a:spcAft>
              <a:buClr>
                <a:schemeClr val="dk1"/>
              </a:buClr>
              <a:buSzPts val="1800"/>
              <a:buFont typeface="Georgia"/>
              <a:buNone/>
            </a:pPr>
            <a:endParaRPr sz="2400" b="0" i="0" u="none" strike="noStrike" cap="none">
              <a:solidFill>
                <a:schemeClr val="dk1"/>
              </a:solidFill>
              <a:latin typeface="Georgia"/>
              <a:ea typeface="Georgia"/>
              <a:cs typeface="Georgia"/>
              <a:sym typeface="Georgia"/>
            </a:endParaRPr>
          </a:p>
          <a:p>
            <a:pPr marL="0" marR="0" lvl="0" indent="0" algn="l" rtl="0">
              <a:lnSpc>
                <a:spcPct val="114000"/>
              </a:lnSpc>
              <a:spcBef>
                <a:spcPts val="1200"/>
              </a:spcBef>
              <a:spcAft>
                <a:spcPts val="0"/>
              </a:spcAft>
              <a:buClr>
                <a:schemeClr val="dk1"/>
              </a:buClr>
              <a:buSzPts val="2800"/>
              <a:buFont typeface="Georgia"/>
              <a:buNone/>
            </a:pPr>
            <a:r>
              <a:rPr lang="en-US" sz="2400" b="1" i="0" u="none" strike="noStrike" cap="none">
                <a:solidFill>
                  <a:schemeClr val="dk1"/>
                </a:solidFill>
                <a:latin typeface="Georgia"/>
                <a:ea typeface="Georgia"/>
                <a:cs typeface="Georgia"/>
                <a:sym typeface="Georgia"/>
              </a:rPr>
              <a:t>independent_calculation_08:</a:t>
            </a:r>
            <a:endParaRPr sz="2400" b="0" i="0" u="none" strike="noStrike" cap="none">
              <a:solidFill>
                <a:schemeClr val="dk1"/>
              </a:solidFill>
              <a:latin typeface="Georgia"/>
              <a:ea typeface="Georgia"/>
              <a:cs typeface="Georgia"/>
              <a:sym typeface="Georgia"/>
            </a:endParaRPr>
          </a:p>
          <a:p>
            <a:pPr marL="460375" marR="0" lvl="1" indent="-257175" algn="l" rtl="0">
              <a:lnSpc>
                <a:spcPct val="114000"/>
              </a:lnSpc>
              <a:spcBef>
                <a:spcPts val="1200"/>
              </a:spcBef>
              <a:spcAft>
                <a:spcPts val="0"/>
              </a:spcAft>
              <a:buClr>
                <a:schemeClr val="dk1"/>
              </a:buClr>
              <a:buSzPts val="2400"/>
              <a:buFont typeface="Arial"/>
              <a:buChar char="•"/>
            </a:pPr>
            <a:r>
              <a:rPr lang="en-US" sz="2400" b="0" i="0" u="none" strike="noStrike" cap="none">
                <a:solidFill>
                  <a:schemeClr val="dk1"/>
                </a:solidFill>
                <a:latin typeface="Georgia"/>
                <a:ea typeface="Georgia"/>
                <a:cs typeface="Georgia"/>
                <a:sym typeface="Georgia"/>
              </a:rPr>
              <a:t>How will profits change by subcategory if we were to increase them by n percent?</a:t>
            </a:r>
            <a:endParaRPr sz="2400" b="0" i="0" u="none" strike="noStrike" cap="none">
              <a:solidFill>
                <a:schemeClr val="dk1"/>
              </a:solidFill>
              <a:latin typeface="Georgia"/>
              <a:ea typeface="Georgia"/>
              <a:cs typeface="Georgia"/>
              <a:sym typeface="Georgia"/>
            </a:endParaRPr>
          </a:p>
        </p:txBody>
      </p:sp>
      <p:pic>
        <p:nvPicPr>
          <p:cNvPr id="1573" name="Shape 1573"/>
          <p:cNvPicPr preferRelativeResize="0"/>
          <p:nvPr/>
        </p:nvPicPr>
        <p:blipFill rotWithShape="1">
          <a:blip r:embed="rId3">
            <a:alphaModFix/>
          </a:blip>
          <a:srcRect/>
          <a:stretch/>
        </p:blipFill>
        <p:spPr>
          <a:xfrm>
            <a:off x="11612200" y="6144411"/>
            <a:ext cx="722442" cy="42663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77"/>
        <p:cNvGrpSpPr/>
        <p:nvPr/>
      </p:nvGrpSpPr>
      <p:grpSpPr>
        <a:xfrm>
          <a:off x="0" y="0"/>
          <a:ext cx="0" cy="0"/>
          <a:chOff x="0" y="0"/>
          <a:chExt cx="0" cy="0"/>
        </a:xfrm>
      </p:grpSpPr>
      <p:sp>
        <p:nvSpPr>
          <p:cNvPr id="1578" name="Shape 1578"/>
          <p:cNvSpPr/>
          <p:nvPr/>
        </p:nvSpPr>
        <p:spPr>
          <a:xfrm>
            <a:off x="635000" y="1473202"/>
            <a:ext cx="11961648" cy="280679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0"/>
              <a:buFont typeface="Arial"/>
              <a:buNone/>
            </a:pPr>
            <a:endParaRPr sz="8000" b="1" i="0" u="none" strike="noStrike" cap="none">
              <a:solidFill>
                <a:srgbClr val="FFFFFF"/>
              </a:solidFill>
              <a:latin typeface="Oswald"/>
              <a:ea typeface="Oswald"/>
              <a:cs typeface="Oswald"/>
              <a:sym typeface="Oswald"/>
            </a:endParaRPr>
          </a:p>
        </p:txBody>
      </p:sp>
      <p:sp>
        <p:nvSpPr>
          <p:cNvPr id="1579" name="Shape 1579"/>
          <p:cNvSpPr txBox="1">
            <a:spLocks noGrp="1"/>
          </p:cNvSpPr>
          <p:nvPr>
            <p:ph type="title"/>
          </p:nvPr>
        </p:nvSpPr>
        <p:spPr>
          <a:xfrm>
            <a:off x="495928" y="600230"/>
            <a:ext cx="11838716" cy="72987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CALCULATIONS AND ANALYSIS IN TABLEAU</a:t>
            </a:r>
            <a:endParaRPr sz="3200" b="1" i="0" u="none" strike="noStrike" cap="none">
              <a:solidFill>
                <a:schemeClr val="dk1"/>
              </a:solidFill>
              <a:latin typeface="Oswald"/>
              <a:ea typeface="Oswald"/>
              <a:cs typeface="Oswald"/>
              <a:sym typeface="Oswald"/>
            </a:endParaRPr>
          </a:p>
        </p:txBody>
      </p:sp>
      <p:sp>
        <p:nvSpPr>
          <p:cNvPr id="1580" name="Shape 1580"/>
          <p:cNvSpPr txBox="1">
            <a:spLocks noGrp="1"/>
          </p:cNvSpPr>
          <p:nvPr>
            <p:ph type="body" idx="1"/>
          </p:nvPr>
        </p:nvSpPr>
        <p:spPr>
          <a:xfrm>
            <a:off x="475488" y="1463040"/>
            <a:ext cx="11916181" cy="5184861"/>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chemeClr val="lt1"/>
              </a:buClr>
              <a:buSzPts val="2800"/>
              <a:buFont typeface="Georgia"/>
              <a:buNone/>
            </a:pPr>
            <a:r>
              <a:rPr lang="en-US" sz="9600" b="1" i="0" u="none" strike="noStrike" cap="none">
                <a:solidFill>
                  <a:schemeClr val="lt1"/>
                </a:solidFill>
                <a:latin typeface="Oswald"/>
                <a:ea typeface="Oswald"/>
                <a:cs typeface="Oswald"/>
                <a:sym typeface="Oswald"/>
              </a:rPr>
              <a:t>DEMO: CALCULATED </a:t>
            </a:r>
            <a:endParaRPr sz="9600" b="1" i="0" u="none" strike="noStrike" cap="none">
              <a:solidFill>
                <a:schemeClr val="lt1"/>
              </a:solidFill>
              <a:latin typeface="Oswald"/>
              <a:ea typeface="Oswald"/>
              <a:cs typeface="Oswald"/>
              <a:sym typeface="Oswald"/>
            </a:endParaRPr>
          </a:p>
          <a:p>
            <a:pPr marL="0" marR="0" lvl="0" indent="0" algn="l" rtl="0">
              <a:lnSpc>
                <a:spcPct val="85000"/>
              </a:lnSpc>
              <a:spcBef>
                <a:spcPts val="0"/>
              </a:spcBef>
              <a:spcAft>
                <a:spcPts val="0"/>
              </a:spcAft>
              <a:buClr>
                <a:schemeClr val="lt1"/>
              </a:buClr>
              <a:buSzPts val="2800"/>
              <a:buFont typeface="Georgia"/>
              <a:buNone/>
            </a:pPr>
            <a:r>
              <a:rPr lang="en-US" sz="9600" b="1" i="0" u="none" strike="noStrike" cap="none">
                <a:solidFill>
                  <a:schemeClr val="lt1"/>
                </a:solidFill>
                <a:latin typeface="Oswald"/>
                <a:ea typeface="Oswald"/>
                <a:cs typeface="Oswald"/>
                <a:sym typeface="Oswald"/>
              </a:rPr>
              <a:t>FIELDS AND TABLE CALCULATIONS</a:t>
            </a:r>
            <a:endParaRPr sz="9600" b="1" i="0" u="none" strike="noStrike" cap="none">
              <a:solidFill>
                <a:schemeClr val="lt1"/>
              </a:solidFill>
              <a:latin typeface="Oswald"/>
              <a:ea typeface="Oswald"/>
              <a:cs typeface="Oswald"/>
              <a:sym typeface="Oswa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84"/>
        <p:cNvGrpSpPr/>
        <p:nvPr/>
      </p:nvGrpSpPr>
      <p:grpSpPr>
        <a:xfrm>
          <a:off x="0" y="0"/>
          <a:ext cx="0" cy="0"/>
          <a:chOff x="0" y="0"/>
          <a:chExt cx="0" cy="0"/>
        </a:xfrm>
      </p:grpSpPr>
      <p:sp>
        <p:nvSpPr>
          <p:cNvPr id="1585" name="Shape 1585"/>
          <p:cNvSpPr txBox="1">
            <a:spLocks noGrp="1"/>
          </p:cNvSpPr>
          <p:nvPr>
            <p:ph type="body" idx="1"/>
          </p:nvPr>
        </p:nvSpPr>
        <p:spPr>
          <a:xfrm>
            <a:off x="591720" y="1463040"/>
            <a:ext cx="11637223" cy="5108021"/>
          </a:xfrm>
          <a:prstGeom prst="rect">
            <a:avLst/>
          </a:prstGeom>
          <a:no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chemeClr val="dk1"/>
              </a:buClr>
              <a:buSzPts val="2800"/>
              <a:buFont typeface="Georgia"/>
              <a:buNone/>
            </a:pPr>
            <a:r>
              <a:rPr lang="en-US" sz="2400" b="0" i="0" u="none" strike="noStrike" cap="none">
                <a:solidFill>
                  <a:schemeClr val="dk1"/>
                </a:solidFill>
                <a:latin typeface="Georgia"/>
                <a:ea typeface="Georgia"/>
                <a:cs typeface="Georgia"/>
                <a:sym typeface="Georgia"/>
              </a:rPr>
              <a:t>What is the difference between the following calculated field formulas, assuming we are trying to determine net profit?</a:t>
            </a:r>
            <a:endParaRPr sz="2400" b="0" i="0" u="none" strike="noStrike" cap="none">
              <a:solidFill>
                <a:schemeClr val="dk1"/>
              </a:solidFill>
              <a:latin typeface="Georgia"/>
              <a:ea typeface="Georgia"/>
              <a:cs typeface="Georgia"/>
              <a:sym typeface="Georgia"/>
            </a:endParaRPr>
          </a:p>
          <a:p>
            <a:pPr marL="840421" marR="0" lvl="0" indent="-459421" algn="l" rtl="0">
              <a:lnSpc>
                <a:spcPct val="114000"/>
              </a:lnSpc>
              <a:spcBef>
                <a:spcPts val="600"/>
              </a:spcBef>
              <a:spcAft>
                <a:spcPts val="0"/>
              </a:spcAft>
              <a:buClr>
                <a:srgbClr val="000000"/>
              </a:buClr>
              <a:buSzPts val="2400"/>
              <a:buFont typeface="Arial"/>
              <a:buChar char="•"/>
            </a:pPr>
            <a:r>
              <a:rPr lang="en-US" sz="2400" b="0" i="0" u="none" strike="noStrike" cap="none">
                <a:solidFill>
                  <a:srgbClr val="000000"/>
                </a:solidFill>
                <a:latin typeface="Georgia"/>
                <a:ea typeface="Georgia"/>
                <a:cs typeface="Georgia"/>
                <a:sym typeface="Georgia"/>
              </a:rPr>
              <a:t>Profit ratio = </a:t>
            </a:r>
            <a:r>
              <a:rPr lang="en-US" sz="2400" b="0" i="0" u="none" strike="noStrike" cap="none">
                <a:solidFill>
                  <a:srgbClr val="7A1743"/>
                </a:solidFill>
                <a:latin typeface="Georgia"/>
                <a:ea typeface="Georgia"/>
                <a:cs typeface="Georgia"/>
                <a:sym typeface="Georgia"/>
              </a:rPr>
              <a:t>[PROFIT]</a:t>
            </a:r>
            <a:r>
              <a:rPr lang="en-US" sz="2400" b="0" i="0" u="none" strike="noStrike" cap="none">
                <a:solidFill>
                  <a:srgbClr val="000000"/>
                </a:solidFill>
                <a:latin typeface="Georgia"/>
                <a:ea typeface="Georgia"/>
                <a:cs typeface="Georgia"/>
                <a:sym typeface="Georgia"/>
              </a:rPr>
              <a:t>/</a:t>
            </a:r>
            <a:r>
              <a:rPr lang="en-US" sz="2400" b="0" i="0" u="none" strike="noStrike" cap="none">
                <a:solidFill>
                  <a:srgbClr val="7A1743"/>
                </a:solidFill>
                <a:latin typeface="Georgia"/>
                <a:ea typeface="Georgia"/>
                <a:cs typeface="Georgia"/>
                <a:sym typeface="Georgia"/>
              </a:rPr>
              <a:t>[SALES]</a:t>
            </a:r>
            <a:endParaRPr sz="2400" b="0" i="0" u="none" strike="noStrike" cap="none">
              <a:solidFill>
                <a:srgbClr val="000000"/>
              </a:solidFill>
              <a:latin typeface="Georgia"/>
              <a:ea typeface="Georgia"/>
              <a:cs typeface="Georgia"/>
              <a:sym typeface="Georgia"/>
            </a:endParaRPr>
          </a:p>
          <a:p>
            <a:pPr marL="840423" marR="0" lvl="0" indent="-459423" algn="l" rtl="0">
              <a:lnSpc>
                <a:spcPct val="114000"/>
              </a:lnSpc>
              <a:spcBef>
                <a:spcPts val="600"/>
              </a:spcBef>
              <a:spcAft>
                <a:spcPts val="0"/>
              </a:spcAft>
              <a:buClr>
                <a:schemeClr val="dk1"/>
              </a:buClr>
              <a:buSzPts val="2400"/>
              <a:buFont typeface="Arial"/>
              <a:buChar char="•"/>
            </a:pPr>
            <a:r>
              <a:rPr lang="en-US" sz="2400" b="0" i="0" u="none" strike="noStrike" cap="none">
                <a:solidFill>
                  <a:srgbClr val="000000"/>
                </a:solidFill>
                <a:latin typeface="Georgia"/>
                <a:ea typeface="Georgia"/>
                <a:cs typeface="Georgia"/>
                <a:sym typeface="Georgia"/>
              </a:rPr>
              <a:t>Profit ratio = SUM(</a:t>
            </a:r>
            <a:r>
              <a:rPr lang="en-US" sz="2400" b="0" i="0" u="none" strike="noStrike" cap="none">
                <a:solidFill>
                  <a:srgbClr val="7A1743"/>
                </a:solidFill>
                <a:latin typeface="Georgia"/>
                <a:ea typeface="Georgia"/>
                <a:cs typeface="Georgia"/>
                <a:sym typeface="Georgia"/>
              </a:rPr>
              <a:t>[PROFIT]</a:t>
            </a:r>
            <a:r>
              <a:rPr lang="en-US" sz="2400" b="0" i="0" u="none" strike="noStrike" cap="none">
                <a:solidFill>
                  <a:srgbClr val="000000"/>
                </a:solidFill>
                <a:latin typeface="Georgia"/>
                <a:ea typeface="Georgia"/>
                <a:cs typeface="Georgia"/>
                <a:sym typeface="Georgia"/>
              </a:rPr>
              <a:t>)/SUM(</a:t>
            </a:r>
            <a:r>
              <a:rPr lang="en-US" sz="2400" b="0" i="0" u="none" strike="noStrike" cap="none">
                <a:solidFill>
                  <a:srgbClr val="7A1743"/>
                </a:solidFill>
                <a:latin typeface="Georgia"/>
                <a:ea typeface="Georgia"/>
                <a:cs typeface="Georgia"/>
                <a:sym typeface="Georgia"/>
              </a:rPr>
              <a:t>[SALES]</a:t>
            </a:r>
            <a:r>
              <a:rPr lang="en-US" sz="2400" b="0" i="0" u="none" strike="noStrike" cap="none">
                <a:solidFill>
                  <a:srgbClr val="000000"/>
                </a:solidFill>
                <a:latin typeface="Georgia"/>
                <a:ea typeface="Georgia"/>
                <a:cs typeface="Georgia"/>
                <a:sym typeface="Georgia"/>
              </a:rPr>
              <a:t>)</a:t>
            </a:r>
            <a:br>
              <a:rPr lang="en-US" sz="2400" b="0" i="0" u="none" strike="noStrike" cap="none">
                <a:solidFill>
                  <a:schemeClr val="dk1"/>
                </a:solidFill>
                <a:latin typeface="Georgia"/>
                <a:ea typeface="Georgia"/>
                <a:cs typeface="Georgia"/>
                <a:sym typeface="Georgia"/>
              </a:rPr>
            </a:br>
            <a:endParaRPr sz="2400" b="0" i="0" u="none" strike="noStrike" cap="none">
              <a:solidFill>
                <a:schemeClr val="dk1"/>
              </a:solidFill>
              <a:latin typeface="Georgia"/>
              <a:ea typeface="Georgia"/>
              <a:cs typeface="Georgia"/>
              <a:sym typeface="Georgia"/>
            </a:endParaRPr>
          </a:p>
          <a:p>
            <a:pPr marL="236538" marR="0" lvl="0" indent="-84138" algn="l" rtl="0">
              <a:lnSpc>
                <a:spcPct val="114000"/>
              </a:lnSpc>
              <a:spcBef>
                <a:spcPts val="1200"/>
              </a:spcBef>
              <a:spcAft>
                <a:spcPts val="0"/>
              </a:spcAft>
              <a:buClr>
                <a:schemeClr val="dk1"/>
              </a:buClr>
              <a:buSzPts val="2400"/>
              <a:buFont typeface="Georgia"/>
              <a:buNone/>
            </a:pPr>
            <a:endParaRPr sz="2400" b="0" i="0" u="none" strike="noStrike" cap="none">
              <a:solidFill>
                <a:schemeClr val="dk1"/>
              </a:solidFill>
              <a:latin typeface="Georgia"/>
              <a:ea typeface="Georgia"/>
              <a:cs typeface="Georgia"/>
              <a:sym typeface="Georgia"/>
            </a:endParaRPr>
          </a:p>
        </p:txBody>
      </p:sp>
      <p:sp>
        <p:nvSpPr>
          <p:cNvPr id="1586" name="Shape 1586"/>
          <p:cNvSpPr txBox="1">
            <a:spLocks noGrp="1"/>
          </p:cNvSpPr>
          <p:nvPr>
            <p:ph type="title"/>
          </p:nvPr>
        </p:nvSpPr>
        <p:spPr>
          <a:xfrm>
            <a:off x="495928" y="596673"/>
            <a:ext cx="11838716" cy="72473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CALCULATION FIELD: GRANULARITY AND AGGREGATION</a:t>
            </a:r>
            <a:endParaRPr sz="3200" b="1" i="0" u="none" strike="noStrike" cap="none">
              <a:solidFill>
                <a:schemeClr val="dk1"/>
              </a:solidFill>
              <a:latin typeface="Oswald"/>
              <a:ea typeface="Oswald"/>
              <a:cs typeface="Oswald"/>
              <a:sym typeface="Oswald"/>
            </a:endParaRPr>
          </a:p>
        </p:txBody>
      </p:sp>
      <p:graphicFrame>
        <p:nvGraphicFramePr>
          <p:cNvPr id="1587" name="Shape 1587"/>
          <p:cNvGraphicFramePr/>
          <p:nvPr/>
        </p:nvGraphicFramePr>
        <p:xfrm>
          <a:off x="2480998" y="3525219"/>
          <a:ext cx="8042825" cy="3045895"/>
        </p:xfrm>
        <a:graphic>
          <a:graphicData uri="http://schemas.openxmlformats.org/drawingml/2006/table">
            <a:tbl>
              <a:tblPr firstRow="1" bandRow="1">
                <a:noFill/>
                <a:tableStyleId>{70927447-9FFD-41DB-A46F-A06AB2761CFB}</a:tableStyleId>
              </a:tblPr>
              <a:tblGrid>
                <a:gridCol w="1194900">
                  <a:extLst>
                    <a:ext uri="{9D8B030D-6E8A-4147-A177-3AD203B41FA5}">
                      <a16:colId xmlns:a16="http://schemas.microsoft.com/office/drawing/2014/main" val="20000"/>
                    </a:ext>
                  </a:extLst>
                </a:gridCol>
                <a:gridCol w="1344125">
                  <a:extLst>
                    <a:ext uri="{9D8B030D-6E8A-4147-A177-3AD203B41FA5}">
                      <a16:colId xmlns:a16="http://schemas.microsoft.com/office/drawing/2014/main" val="20001"/>
                    </a:ext>
                  </a:extLst>
                </a:gridCol>
                <a:gridCol w="1566525">
                  <a:extLst>
                    <a:ext uri="{9D8B030D-6E8A-4147-A177-3AD203B41FA5}">
                      <a16:colId xmlns:a16="http://schemas.microsoft.com/office/drawing/2014/main" val="20002"/>
                    </a:ext>
                  </a:extLst>
                </a:gridCol>
                <a:gridCol w="2022425">
                  <a:extLst>
                    <a:ext uri="{9D8B030D-6E8A-4147-A177-3AD203B41FA5}">
                      <a16:colId xmlns:a16="http://schemas.microsoft.com/office/drawing/2014/main" val="20003"/>
                    </a:ext>
                  </a:extLst>
                </a:gridCol>
                <a:gridCol w="153200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tblGrid>
              <a:tr h="304800">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a:solidFill>
                            <a:schemeClr val="dk1"/>
                          </a:solidFill>
                          <a:latin typeface="Georgia"/>
                          <a:ea typeface="Georgia"/>
                          <a:cs typeface="Georgia"/>
                          <a:sym typeface="Georgia"/>
                        </a:rPr>
                        <a:t>Sales</a:t>
                      </a:r>
                      <a:endParaRPr sz="1400" u="none" strike="noStrike" cap="none">
                        <a:latin typeface="Georgia"/>
                        <a:ea typeface="Georgia"/>
                        <a:cs typeface="Georgia"/>
                        <a:sym typeface="Georgia"/>
                      </a:endParaRPr>
                    </a:p>
                  </a:txBody>
                  <a:tcPr marL="30475" marR="30475" marT="15250" marB="15250" anchor="ctr">
                    <a:lnL w="9525" cap="flat" cmpd="sng">
                      <a:solidFill>
                        <a:srgbClr val="D8D8D8"/>
                      </a:solidFill>
                      <a:prstDash val="solid"/>
                      <a:round/>
                      <a:headEnd type="none" w="sm" len="sm"/>
                      <a:tailEnd type="none" w="sm" len="sm"/>
                    </a:lnL>
                    <a:lnR w="9525"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a:solidFill>
                            <a:schemeClr val="dk1"/>
                          </a:solidFill>
                          <a:latin typeface="Georgia"/>
                          <a:ea typeface="Georgia"/>
                          <a:cs typeface="Georgia"/>
                          <a:sym typeface="Georgia"/>
                        </a:rPr>
                        <a:t>Profit</a:t>
                      </a:r>
                      <a:endParaRPr sz="1400" u="none" strike="noStrike" cap="none">
                        <a:latin typeface="Georgia"/>
                        <a:ea typeface="Georgia"/>
                        <a:cs typeface="Georgia"/>
                        <a:sym typeface="Georgia"/>
                      </a:endParaRPr>
                    </a:p>
                  </a:txBody>
                  <a:tcPr marL="30475" marR="30475" marT="15250" marB="15250" anchor="ctr">
                    <a:lnL w="9525" cap="flat" cmpd="sng">
                      <a:solidFill>
                        <a:srgbClr val="D8D8D8"/>
                      </a:solidFill>
                      <a:prstDash val="solid"/>
                      <a:round/>
                      <a:headEnd type="none" w="sm" len="sm"/>
                      <a:tailEnd type="none" w="sm" len="sm"/>
                    </a:lnL>
                    <a:lnR w="9525"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a:solidFill>
                            <a:schemeClr val="dk1"/>
                          </a:solidFill>
                          <a:latin typeface="Georgia"/>
                          <a:ea typeface="Georgia"/>
                          <a:cs typeface="Georgia"/>
                          <a:sym typeface="Georgia"/>
                        </a:rPr>
                        <a:t>Profit Ratio</a:t>
                      </a:r>
                      <a:endParaRPr sz="1400" u="none" strike="noStrike" cap="none">
                        <a:latin typeface="Georgia"/>
                        <a:ea typeface="Georgia"/>
                        <a:cs typeface="Georgia"/>
                        <a:sym typeface="Georgia"/>
                      </a:endParaRPr>
                    </a:p>
                  </a:txBody>
                  <a:tcPr marL="30475" marR="30475" marT="15250" marB="15250" anchor="ctr">
                    <a:lnL w="9525"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endParaRPr sz="1800" b="0" u="none" strike="noStrike" cap="none">
                        <a:solidFill>
                          <a:schemeClr val="dk1"/>
                        </a:solidFill>
                        <a:latin typeface="Arial"/>
                        <a:ea typeface="Arial"/>
                        <a:cs typeface="Arial"/>
                        <a:sym typeface="Arial"/>
                      </a:endParaRPr>
                    </a:p>
                  </a:txBody>
                  <a:tcPr marL="30475" marR="30475" marT="15250" marB="152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endParaRPr sz="1800" b="0" u="none" strike="noStrike" cap="none">
                        <a:solidFill>
                          <a:schemeClr val="dk1"/>
                        </a:solidFill>
                        <a:latin typeface="Arial"/>
                        <a:ea typeface="Arial"/>
                        <a:cs typeface="Arial"/>
                        <a:sym typeface="Arial"/>
                      </a:endParaRPr>
                    </a:p>
                  </a:txBody>
                  <a:tcPr marL="30475" marR="30475" marT="15250" marB="152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17"/>
                        <a:buFont typeface="Arial"/>
                        <a:buNone/>
                      </a:pPr>
                      <a:endParaRPr sz="1917" b="0" u="none" strike="noStrike" cap="none">
                        <a:solidFill>
                          <a:schemeClr val="dk1"/>
                        </a:solidFill>
                        <a:latin typeface="Arial"/>
                        <a:ea typeface="Arial"/>
                        <a:cs typeface="Arial"/>
                        <a:sym typeface="Arial"/>
                      </a:endParaRPr>
                    </a:p>
                  </a:txBody>
                  <a:tcPr marL="30475" marR="30475" marT="15250" marB="152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30480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dk1"/>
                          </a:solidFill>
                          <a:latin typeface="Georgia"/>
                          <a:ea typeface="Georgia"/>
                          <a:cs typeface="Georgia"/>
                          <a:sym typeface="Georgia"/>
                        </a:rPr>
                        <a:t>$100</a:t>
                      </a:r>
                      <a:endParaRPr sz="1400" u="none" strike="noStrike" cap="none">
                        <a:latin typeface="Georgia"/>
                        <a:ea typeface="Georgia"/>
                        <a:cs typeface="Georgia"/>
                        <a:sym typeface="Georgia"/>
                      </a:endParaRPr>
                    </a:p>
                  </a:txBody>
                  <a:tcPr marL="30475" marR="30475" marT="15250" marB="15250" anchor="ctr">
                    <a:lnL w="9525" cap="flat" cmpd="sng">
                      <a:solidFill>
                        <a:srgbClr val="D8D8D8"/>
                      </a:solidFill>
                      <a:prstDash val="solid"/>
                      <a:round/>
                      <a:headEnd type="none" w="sm" len="sm"/>
                      <a:tailEnd type="none" w="sm" len="sm"/>
                    </a:lnL>
                    <a:lnR w="9525" cap="flat" cmpd="sng">
                      <a:solidFill>
                        <a:srgbClr val="D8D8D8"/>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dk1"/>
                          </a:solidFill>
                          <a:latin typeface="Georgia"/>
                          <a:ea typeface="Georgia"/>
                          <a:cs typeface="Georgia"/>
                          <a:sym typeface="Georgia"/>
                        </a:rPr>
                        <a:t>   15</a:t>
                      </a:r>
                      <a:endParaRPr sz="1400" u="none" strike="noStrike" cap="none">
                        <a:latin typeface="Georgia"/>
                        <a:ea typeface="Georgia"/>
                        <a:cs typeface="Georgia"/>
                        <a:sym typeface="Georgia"/>
                      </a:endParaRPr>
                    </a:p>
                  </a:txBody>
                  <a:tcPr marL="30475" marR="30475" marT="15250" marB="15250" anchor="ctr">
                    <a:lnL w="9525" cap="flat" cmpd="sng">
                      <a:solidFill>
                        <a:srgbClr val="D8D8D8"/>
                      </a:solidFill>
                      <a:prstDash val="solid"/>
                      <a:round/>
                      <a:headEnd type="none" w="sm" len="sm"/>
                      <a:tailEnd type="none" w="sm" len="sm"/>
                    </a:lnL>
                    <a:lnR w="9525" cap="flat" cmpd="sng">
                      <a:solidFill>
                        <a:srgbClr val="D8D8D8"/>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dk1"/>
                          </a:solidFill>
                          <a:latin typeface="Georgia"/>
                          <a:ea typeface="Georgia"/>
                          <a:cs typeface="Georgia"/>
                          <a:sym typeface="Georgia"/>
                        </a:rPr>
                        <a:t>  15%</a:t>
                      </a:r>
                      <a:endParaRPr sz="1400" u="none" strike="noStrike" cap="none">
                        <a:latin typeface="Georgia"/>
                        <a:ea typeface="Georgia"/>
                        <a:cs typeface="Georgia"/>
                        <a:sym typeface="Georgia"/>
                      </a:endParaRPr>
                    </a:p>
                  </a:txBody>
                  <a:tcPr marL="30475" marR="30475" marT="15250" marB="15250" anchor="ctr">
                    <a:lnL w="9525"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endParaRPr sz="1800" b="0" u="none" strike="noStrike" cap="none">
                        <a:solidFill>
                          <a:schemeClr val="dk1"/>
                        </a:solidFill>
                        <a:latin typeface="Arial"/>
                        <a:ea typeface="Arial"/>
                        <a:cs typeface="Arial"/>
                        <a:sym typeface="Arial"/>
                      </a:endParaRPr>
                    </a:p>
                  </a:txBody>
                  <a:tcPr marL="30475" marR="30475" marT="15250" marB="152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endParaRPr sz="1800" b="0" u="none" strike="noStrike" cap="none">
                        <a:solidFill>
                          <a:schemeClr val="dk1"/>
                        </a:solidFill>
                        <a:latin typeface="Arial"/>
                        <a:ea typeface="Arial"/>
                        <a:cs typeface="Arial"/>
                        <a:sym typeface="Arial"/>
                      </a:endParaRPr>
                    </a:p>
                  </a:txBody>
                  <a:tcPr marL="30475" marR="30475" marT="15250" marB="152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17"/>
                        <a:buFont typeface="Arial"/>
                        <a:buNone/>
                      </a:pPr>
                      <a:endParaRPr sz="1917" b="0" u="none" strike="noStrike" cap="none">
                        <a:solidFill>
                          <a:schemeClr val="dk1"/>
                        </a:solidFill>
                        <a:latin typeface="Arial"/>
                        <a:ea typeface="Arial"/>
                        <a:cs typeface="Arial"/>
                        <a:sym typeface="Arial"/>
                      </a:endParaRPr>
                    </a:p>
                  </a:txBody>
                  <a:tcPr marL="30475" marR="30475" marT="15250" marB="152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0480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dk1"/>
                          </a:solidFill>
                          <a:latin typeface="Georgia"/>
                          <a:ea typeface="Georgia"/>
                          <a:cs typeface="Georgia"/>
                          <a:sym typeface="Georgia"/>
                        </a:rPr>
                        <a:t>    10</a:t>
                      </a:r>
                      <a:endParaRPr sz="1400" u="none" strike="noStrike" cap="none">
                        <a:latin typeface="Georgia"/>
                        <a:ea typeface="Georgia"/>
                        <a:cs typeface="Georgia"/>
                        <a:sym typeface="Georgia"/>
                      </a:endParaRPr>
                    </a:p>
                  </a:txBody>
                  <a:tcPr marL="30475" marR="30475" marT="15250" marB="15250" anchor="ctr">
                    <a:lnL w="9525" cap="flat" cmpd="sng">
                      <a:solidFill>
                        <a:srgbClr val="D8D8D8"/>
                      </a:solidFill>
                      <a:prstDash val="solid"/>
                      <a:round/>
                      <a:headEnd type="none" w="sm" len="sm"/>
                      <a:tailEnd type="none" w="sm" len="sm"/>
                    </a:lnL>
                    <a:lnR w="9525" cap="flat" cmpd="sng">
                      <a:solidFill>
                        <a:srgbClr val="D8D8D8"/>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dk1"/>
                          </a:solidFill>
                          <a:latin typeface="Georgia"/>
                          <a:ea typeface="Georgia"/>
                          <a:cs typeface="Georgia"/>
                          <a:sym typeface="Georgia"/>
                        </a:rPr>
                        <a:t>    5</a:t>
                      </a:r>
                      <a:endParaRPr sz="1400" u="none" strike="noStrike" cap="none">
                        <a:latin typeface="Georgia"/>
                        <a:ea typeface="Georgia"/>
                        <a:cs typeface="Georgia"/>
                        <a:sym typeface="Georgia"/>
                      </a:endParaRPr>
                    </a:p>
                  </a:txBody>
                  <a:tcPr marL="30475" marR="30475" marT="15250" marB="15250" anchor="ctr">
                    <a:lnL w="9525" cap="flat" cmpd="sng">
                      <a:solidFill>
                        <a:srgbClr val="D8D8D8"/>
                      </a:solidFill>
                      <a:prstDash val="solid"/>
                      <a:round/>
                      <a:headEnd type="none" w="sm" len="sm"/>
                      <a:tailEnd type="none" w="sm" len="sm"/>
                    </a:lnL>
                    <a:lnR w="9525" cap="flat" cmpd="sng">
                      <a:solidFill>
                        <a:srgbClr val="D8D8D8"/>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dk1"/>
                          </a:solidFill>
                          <a:latin typeface="Georgia"/>
                          <a:ea typeface="Georgia"/>
                          <a:cs typeface="Georgia"/>
                          <a:sym typeface="Georgia"/>
                        </a:rPr>
                        <a:t>  50%</a:t>
                      </a:r>
                      <a:endParaRPr sz="1400" u="none" strike="noStrike" cap="none">
                        <a:latin typeface="Georgia"/>
                        <a:ea typeface="Georgia"/>
                        <a:cs typeface="Georgia"/>
                        <a:sym typeface="Georgia"/>
                      </a:endParaRPr>
                    </a:p>
                  </a:txBody>
                  <a:tcPr marL="30475" marR="30475" marT="15250" marB="15250" anchor="ctr">
                    <a:lnL w="9525"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endParaRPr sz="1800" b="0" u="none" strike="noStrike" cap="none">
                        <a:solidFill>
                          <a:schemeClr val="dk1"/>
                        </a:solidFill>
                        <a:latin typeface="Arial"/>
                        <a:ea typeface="Arial"/>
                        <a:cs typeface="Arial"/>
                        <a:sym typeface="Arial"/>
                      </a:endParaRPr>
                    </a:p>
                  </a:txBody>
                  <a:tcPr marL="30475" marR="30475" marT="15250" marB="152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endParaRPr sz="1800" b="0" u="none" strike="noStrike" cap="none">
                        <a:solidFill>
                          <a:schemeClr val="dk1"/>
                        </a:solidFill>
                        <a:latin typeface="Arial"/>
                        <a:ea typeface="Arial"/>
                        <a:cs typeface="Arial"/>
                        <a:sym typeface="Arial"/>
                      </a:endParaRPr>
                    </a:p>
                  </a:txBody>
                  <a:tcPr marL="30475" marR="30475" marT="15250" marB="152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17"/>
                        <a:buFont typeface="Arial"/>
                        <a:buNone/>
                      </a:pPr>
                      <a:endParaRPr sz="1917" b="0" u="none" strike="noStrike" cap="none">
                        <a:solidFill>
                          <a:schemeClr val="dk1"/>
                        </a:solidFill>
                        <a:latin typeface="Arial"/>
                        <a:ea typeface="Arial"/>
                        <a:cs typeface="Arial"/>
                        <a:sym typeface="Arial"/>
                      </a:endParaRPr>
                    </a:p>
                  </a:txBody>
                  <a:tcPr marL="30475" marR="30475" marT="15250" marB="152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0480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dk1"/>
                          </a:solidFill>
                          <a:latin typeface="Georgia"/>
                          <a:ea typeface="Georgia"/>
                          <a:cs typeface="Georgia"/>
                          <a:sym typeface="Georgia"/>
                        </a:rPr>
                        <a:t>    50</a:t>
                      </a:r>
                      <a:endParaRPr sz="1400" u="none" strike="noStrike" cap="none">
                        <a:latin typeface="Georgia"/>
                        <a:ea typeface="Georgia"/>
                        <a:cs typeface="Georgia"/>
                        <a:sym typeface="Georgia"/>
                      </a:endParaRPr>
                    </a:p>
                  </a:txBody>
                  <a:tcPr marL="30475" marR="30475" marT="15250" marB="15250" anchor="ctr">
                    <a:lnL w="9525" cap="flat" cmpd="sng">
                      <a:solidFill>
                        <a:srgbClr val="D8D8D8"/>
                      </a:solidFill>
                      <a:prstDash val="solid"/>
                      <a:round/>
                      <a:headEnd type="none" w="sm" len="sm"/>
                      <a:tailEnd type="none" w="sm" len="sm"/>
                    </a:lnL>
                    <a:lnR w="9525" cap="flat" cmpd="sng">
                      <a:solidFill>
                        <a:srgbClr val="D8D8D8"/>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dk1"/>
                          </a:solidFill>
                          <a:latin typeface="Georgia"/>
                          <a:ea typeface="Georgia"/>
                          <a:cs typeface="Georgia"/>
                          <a:sym typeface="Georgia"/>
                        </a:rPr>
                        <a:t>   20</a:t>
                      </a:r>
                      <a:endParaRPr sz="1400" u="none" strike="noStrike" cap="none">
                        <a:latin typeface="Georgia"/>
                        <a:ea typeface="Georgia"/>
                        <a:cs typeface="Georgia"/>
                        <a:sym typeface="Georgia"/>
                      </a:endParaRPr>
                    </a:p>
                  </a:txBody>
                  <a:tcPr marL="30475" marR="30475" marT="15250" marB="15250" anchor="ctr">
                    <a:lnL w="9525" cap="flat" cmpd="sng">
                      <a:solidFill>
                        <a:srgbClr val="D8D8D8"/>
                      </a:solidFill>
                      <a:prstDash val="solid"/>
                      <a:round/>
                      <a:headEnd type="none" w="sm" len="sm"/>
                      <a:tailEnd type="none" w="sm" len="sm"/>
                    </a:lnL>
                    <a:lnR w="9525" cap="flat" cmpd="sng">
                      <a:solidFill>
                        <a:srgbClr val="D8D8D8"/>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dk1"/>
                          </a:solidFill>
                          <a:latin typeface="Georgia"/>
                          <a:ea typeface="Georgia"/>
                          <a:cs typeface="Georgia"/>
                          <a:sym typeface="Georgia"/>
                        </a:rPr>
                        <a:t>  40%</a:t>
                      </a:r>
                      <a:endParaRPr sz="1400" u="none" strike="noStrike" cap="none">
                        <a:latin typeface="Georgia"/>
                        <a:ea typeface="Georgia"/>
                        <a:cs typeface="Georgia"/>
                        <a:sym typeface="Georgia"/>
                      </a:endParaRPr>
                    </a:p>
                  </a:txBody>
                  <a:tcPr marL="30475" marR="30475" marT="15250" marB="15250" anchor="ctr">
                    <a:lnL w="9525"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endParaRPr sz="1800" b="0" u="none" strike="noStrike" cap="none">
                        <a:solidFill>
                          <a:schemeClr val="dk1"/>
                        </a:solidFill>
                        <a:latin typeface="Arial"/>
                        <a:ea typeface="Arial"/>
                        <a:cs typeface="Arial"/>
                        <a:sym typeface="Arial"/>
                      </a:endParaRPr>
                    </a:p>
                  </a:txBody>
                  <a:tcPr marL="30475" marR="30475" marT="15250" marB="152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endParaRPr sz="1800" b="0" u="none" strike="noStrike" cap="none">
                        <a:solidFill>
                          <a:schemeClr val="dk1"/>
                        </a:solidFill>
                        <a:latin typeface="Arial"/>
                        <a:ea typeface="Arial"/>
                        <a:cs typeface="Arial"/>
                        <a:sym typeface="Arial"/>
                      </a:endParaRPr>
                    </a:p>
                  </a:txBody>
                  <a:tcPr marL="30475" marR="30475" marT="15250" marB="152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17"/>
                        <a:buFont typeface="Arial"/>
                        <a:buNone/>
                      </a:pPr>
                      <a:endParaRPr sz="1917" b="0" u="none" strike="noStrike" cap="none">
                        <a:solidFill>
                          <a:schemeClr val="dk1"/>
                        </a:solidFill>
                        <a:latin typeface="Arial"/>
                        <a:ea typeface="Arial"/>
                        <a:cs typeface="Arial"/>
                        <a:sym typeface="Arial"/>
                      </a:endParaRPr>
                    </a:p>
                  </a:txBody>
                  <a:tcPr marL="30475" marR="30475" marT="15250" marB="152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04800">
                <a:tc>
                  <a:txBody>
                    <a:bodyPr/>
                    <a:lstStyle/>
                    <a:p>
                      <a:pPr marL="0" marR="0" lvl="0" indent="0" algn="l" rtl="0">
                        <a:lnSpc>
                          <a:spcPct val="100000"/>
                        </a:lnSpc>
                        <a:spcBef>
                          <a:spcPts val="0"/>
                        </a:spcBef>
                        <a:spcAft>
                          <a:spcPts val="0"/>
                        </a:spcAft>
                        <a:buClr>
                          <a:srgbClr val="000000"/>
                        </a:buClr>
                        <a:buSzPts val="1800"/>
                        <a:buFont typeface="Arial"/>
                        <a:buNone/>
                      </a:pPr>
                      <a:r>
                        <a:rPr lang="en-US" sz="1800" u="sng" strike="noStrike" cap="none">
                          <a:solidFill>
                            <a:schemeClr val="dk1"/>
                          </a:solidFill>
                          <a:latin typeface="Georgia"/>
                          <a:ea typeface="Georgia"/>
                          <a:cs typeface="Georgia"/>
                          <a:sym typeface="Georgia"/>
                        </a:rPr>
                        <a:t>  100</a:t>
                      </a:r>
                      <a:endParaRPr sz="1400" u="none" strike="noStrike" cap="none">
                        <a:latin typeface="Georgia"/>
                        <a:ea typeface="Georgia"/>
                        <a:cs typeface="Georgia"/>
                        <a:sym typeface="Georgia"/>
                      </a:endParaRPr>
                    </a:p>
                  </a:txBody>
                  <a:tcPr marL="30475" marR="30475" marT="15250" marB="15250" anchor="ctr">
                    <a:lnL w="9525" cap="flat" cmpd="sng">
                      <a:solidFill>
                        <a:srgbClr val="D8D8D8"/>
                      </a:solidFill>
                      <a:prstDash val="solid"/>
                      <a:round/>
                      <a:headEnd type="none" w="sm" len="sm"/>
                      <a:tailEnd type="none" w="sm" len="sm"/>
                    </a:lnL>
                    <a:lnR w="9525" cap="flat" cmpd="sng">
                      <a:solidFill>
                        <a:srgbClr val="D8D8D8"/>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sng" strike="noStrike" cap="none">
                          <a:solidFill>
                            <a:schemeClr val="dk1"/>
                          </a:solidFill>
                          <a:latin typeface="Georgia"/>
                          <a:ea typeface="Georgia"/>
                          <a:cs typeface="Georgia"/>
                          <a:sym typeface="Georgia"/>
                        </a:rPr>
                        <a:t>   30</a:t>
                      </a:r>
                      <a:endParaRPr sz="1400" u="none" strike="noStrike" cap="none">
                        <a:latin typeface="Georgia"/>
                        <a:ea typeface="Georgia"/>
                        <a:cs typeface="Georgia"/>
                        <a:sym typeface="Georgia"/>
                      </a:endParaRPr>
                    </a:p>
                  </a:txBody>
                  <a:tcPr marL="30475" marR="30475" marT="15250" marB="15250" anchor="ctr">
                    <a:lnL w="9525" cap="flat" cmpd="sng">
                      <a:solidFill>
                        <a:srgbClr val="D8D8D8"/>
                      </a:solidFill>
                      <a:prstDash val="solid"/>
                      <a:round/>
                      <a:headEnd type="none" w="sm" len="sm"/>
                      <a:tailEnd type="none" w="sm" len="sm"/>
                    </a:lnL>
                    <a:lnR w="9525" cap="flat" cmpd="sng">
                      <a:solidFill>
                        <a:srgbClr val="D8D8D8"/>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sng" strike="noStrike" cap="none">
                          <a:solidFill>
                            <a:schemeClr val="dk1"/>
                          </a:solidFill>
                          <a:latin typeface="Georgia"/>
                          <a:ea typeface="Georgia"/>
                          <a:cs typeface="Georgia"/>
                          <a:sym typeface="Georgia"/>
                        </a:rPr>
                        <a:t>  30%</a:t>
                      </a:r>
                      <a:endParaRPr sz="1400" u="none" strike="noStrike" cap="none">
                        <a:latin typeface="Georgia"/>
                        <a:ea typeface="Georgia"/>
                        <a:cs typeface="Georgia"/>
                        <a:sym typeface="Georgia"/>
                      </a:endParaRPr>
                    </a:p>
                  </a:txBody>
                  <a:tcPr marL="30475" marR="30475" marT="15250" marB="15250" anchor="ctr">
                    <a:lnL w="9525"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endParaRPr sz="1800" b="0" u="none" strike="noStrike" cap="none">
                        <a:solidFill>
                          <a:schemeClr val="dk1"/>
                        </a:solidFill>
                        <a:latin typeface="Arial"/>
                        <a:ea typeface="Arial"/>
                        <a:cs typeface="Arial"/>
                        <a:sym typeface="Arial"/>
                      </a:endParaRPr>
                    </a:p>
                  </a:txBody>
                  <a:tcPr marL="30475" marR="30475" marT="15250" marB="152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endParaRPr sz="1800" b="0" u="none" strike="noStrike" cap="none">
                        <a:solidFill>
                          <a:schemeClr val="dk1"/>
                        </a:solidFill>
                        <a:latin typeface="Arial"/>
                        <a:ea typeface="Arial"/>
                        <a:cs typeface="Arial"/>
                        <a:sym typeface="Arial"/>
                      </a:endParaRPr>
                    </a:p>
                  </a:txBody>
                  <a:tcPr marL="30475" marR="30475" marT="15250" marB="152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17"/>
                        <a:buFont typeface="Arial"/>
                        <a:buNone/>
                      </a:pPr>
                      <a:endParaRPr sz="1917" b="0" u="none" strike="noStrike" cap="none">
                        <a:solidFill>
                          <a:schemeClr val="dk1"/>
                        </a:solidFill>
                        <a:latin typeface="Arial"/>
                        <a:ea typeface="Arial"/>
                        <a:cs typeface="Arial"/>
                        <a:sym typeface="Arial"/>
                      </a:endParaRPr>
                    </a:p>
                  </a:txBody>
                  <a:tcPr marL="30475" marR="30475" marT="15250" marB="152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85345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Georgia"/>
                        <a:ea typeface="Georgia"/>
                        <a:cs typeface="Georgia"/>
                        <a:sym typeface="Georgia"/>
                      </a:endParaRPr>
                    </a:p>
                  </a:txBody>
                  <a:tcPr marL="30475" marR="30475" marT="15250" marB="15250" anchor="ctr">
                    <a:lnL w="9525" cap="flat" cmpd="sng">
                      <a:solidFill>
                        <a:srgbClr val="D8D8D8"/>
                      </a:solidFill>
                      <a:prstDash val="solid"/>
                      <a:round/>
                      <a:headEnd type="none" w="sm" len="sm"/>
                      <a:tailEnd type="none" w="sm" len="sm"/>
                    </a:lnL>
                    <a:lnR w="9525" cap="flat" cmpd="sng">
                      <a:solidFill>
                        <a:srgbClr val="D8D8D8"/>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Georgia"/>
                        <a:ea typeface="Georgia"/>
                        <a:cs typeface="Georgia"/>
                        <a:sym typeface="Georgia"/>
                      </a:endParaRPr>
                    </a:p>
                  </a:txBody>
                  <a:tcPr marL="30475" marR="30475" marT="15250" marB="15250" anchor="ctr">
                    <a:lnL w="9525" cap="flat" cmpd="sng">
                      <a:solidFill>
                        <a:srgbClr val="D8D8D8"/>
                      </a:solidFill>
                      <a:prstDash val="solid"/>
                      <a:round/>
                      <a:headEnd type="none" w="sm" len="sm"/>
                      <a:tailEnd type="none" w="sm" len="sm"/>
                    </a:lnL>
                    <a:lnR w="9525" cap="flat" cmpd="sng">
                      <a:solidFill>
                        <a:srgbClr val="D8D8D8"/>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dk1"/>
                          </a:solidFill>
                          <a:latin typeface="Georgia"/>
                          <a:ea typeface="Georgia"/>
                          <a:cs typeface="Georgia"/>
                          <a:sym typeface="Georgia"/>
                        </a:rPr>
                        <a:t>135%</a:t>
                      </a:r>
                      <a:endParaRPr sz="1400" u="none" strike="noStrike" cap="none">
                        <a:latin typeface="Georgia"/>
                        <a:ea typeface="Georgia"/>
                        <a:cs typeface="Georgia"/>
                        <a:sym typeface="Georgia"/>
                      </a:endParaRPr>
                    </a:p>
                  </a:txBody>
                  <a:tcPr marL="30475" marR="30475" marT="15250" marB="15250" anchor="ctr">
                    <a:lnL w="9525"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gridSpan="3">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a:solidFill>
                            <a:schemeClr val="dk1"/>
                          </a:solidFill>
                          <a:latin typeface="Georgia"/>
                          <a:ea typeface="Georgia"/>
                          <a:cs typeface="Georgia"/>
                          <a:sym typeface="Georgia"/>
                        </a:rPr>
                        <a:t>When </a:t>
                      </a:r>
                      <a:r>
                        <a:rPr lang="en-US" sz="1800" b="1" u="none" strike="noStrike" cap="none">
                          <a:latin typeface="Georgia"/>
                          <a:ea typeface="Georgia"/>
                          <a:cs typeface="Georgia"/>
                          <a:sym typeface="Georgia"/>
                        </a:rPr>
                        <a:t>w</a:t>
                      </a:r>
                      <a:r>
                        <a:rPr lang="en-US" sz="1800" b="1" u="none" strike="noStrike" cap="none">
                          <a:solidFill>
                            <a:schemeClr val="dk1"/>
                          </a:solidFill>
                          <a:latin typeface="Georgia"/>
                          <a:ea typeface="Georgia"/>
                          <a:cs typeface="Georgia"/>
                          <a:sym typeface="Georgia"/>
                        </a:rPr>
                        <a:t>e </a:t>
                      </a:r>
                      <a:r>
                        <a:rPr lang="en-US" sz="1800" b="1" u="none" strike="noStrike" cap="none">
                          <a:latin typeface="Georgia"/>
                          <a:ea typeface="Georgia"/>
                          <a:cs typeface="Georgia"/>
                          <a:sym typeface="Georgia"/>
                        </a:rPr>
                        <a:t>s</a:t>
                      </a:r>
                      <a:r>
                        <a:rPr lang="en-US" sz="1800" b="1" u="none" strike="noStrike" cap="none">
                          <a:solidFill>
                            <a:schemeClr val="dk1"/>
                          </a:solidFill>
                          <a:latin typeface="Georgia"/>
                          <a:ea typeface="Georgia"/>
                          <a:cs typeface="Georgia"/>
                          <a:sym typeface="Georgia"/>
                        </a:rPr>
                        <a:t>um </a:t>
                      </a:r>
                      <a:r>
                        <a:rPr lang="en-US" sz="1800" b="1" u="none" strike="noStrike" cap="none">
                          <a:latin typeface="Georgia"/>
                          <a:ea typeface="Georgia"/>
                          <a:cs typeface="Georgia"/>
                          <a:sym typeface="Georgia"/>
                        </a:rPr>
                        <a:t>e</a:t>
                      </a:r>
                      <a:r>
                        <a:rPr lang="en-US" sz="1800" b="1" u="none" strike="noStrike" cap="none">
                          <a:solidFill>
                            <a:schemeClr val="dk1"/>
                          </a:solidFill>
                          <a:latin typeface="Georgia"/>
                          <a:ea typeface="Georgia"/>
                          <a:cs typeface="Georgia"/>
                          <a:sym typeface="Georgia"/>
                        </a:rPr>
                        <a:t>ach </a:t>
                      </a:r>
                      <a:r>
                        <a:rPr lang="en-US" sz="1800" b="1" u="sng" strike="noStrike" cap="none">
                          <a:latin typeface="Georgia"/>
                          <a:ea typeface="Georgia"/>
                          <a:cs typeface="Georgia"/>
                          <a:sym typeface="Georgia"/>
                        </a:rPr>
                        <a:t>r</a:t>
                      </a:r>
                      <a:r>
                        <a:rPr lang="en-US" sz="1800" b="1" u="sng" strike="noStrike" cap="none">
                          <a:solidFill>
                            <a:schemeClr val="dk1"/>
                          </a:solidFill>
                          <a:latin typeface="Georgia"/>
                          <a:ea typeface="Georgia"/>
                          <a:cs typeface="Georgia"/>
                          <a:sym typeface="Georgia"/>
                        </a:rPr>
                        <a:t>ow</a:t>
                      </a:r>
                      <a:r>
                        <a:rPr lang="en-US" sz="1800" b="1" u="none" strike="noStrike" cap="none">
                          <a:solidFill>
                            <a:schemeClr val="dk1"/>
                          </a:solidFill>
                          <a:latin typeface="Georgia"/>
                          <a:ea typeface="Georgia"/>
                          <a:cs typeface="Georgia"/>
                          <a:sym typeface="Georgia"/>
                        </a:rPr>
                        <a:t> </a:t>
                      </a:r>
                      <a:r>
                        <a:rPr lang="en-US" sz="1800" b="1" u="none" strike="noStrike" cap="none">
                          <a:latin typeface="Georgia"/>
                          <a:ea typeface="Georgia"/>
                          <a:cs typeface="Georgia"/>
                          <a:sym typeface="Georgia"/>
                        </a:rPr>
                        <a:t>f</a:t>
                      </a:r>
                      <a:r>
                        <a:rPr lang="en-US" sz="1800" b="1" u="none" strike="noStrike" cap="none">
                          <a:solidFill>
                            <a:schemeClr val="dk1"/>
                          </a:solidFill>
                          <a:latin typeface="Georgia"/>
                          <a:ea typeface="Georgia"/>
                          <a:cs typeface="Georgia"/>
                          <a:sym typeface="Georgia"/>
                        </a:rPr>
                        <a:t>irst</a:t>
                      </a:r>
                      <a:r>
                        <a:rPr lang="en-US" sz="1800" b="1" u="none" strike="noStrike" cap="none">
                          <a:latin typeface="Georgia"/>
                          <a:ea typeface="Georgia"/>
                          <a:cs typeface="Georgia"/>
                          <a:sym typeface="Georgia"/>
                        </a:rPr>
                        <a:t>:</a:t>
                      </a:r>
                      <a:endParaRPr sz="1800" i="1" u="sng" strike="noStrike" cap="none">
                        <a:solidFill>
                          <a:srgbClr val="FFFFFF"/>
                        </a:solidFill>
                        <a:latin typeface="Georgia"/>
                        <a:ea typeface="Georgia"/>
                        <a:cs typeface="Georgia"/>
                        <a:sym typeface="Georgia"/>
                      </a:endParaRPr>
                    </a:p>
                  </a:txBody>
                  <a:tcPr marL="30475" marR="30475" marT="15250" marB="152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579125">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dk1"/>
                          </a:solidFill>
                          <a:latin typeface="Georgia"/>
                          <a:ea typeface="Georgia"/>
                          <a:cs typeface="Georgia"/>
                          <a:sym typeface="Georgia"/>
                        </a:rPr>
                        <a:t>$260</a:t>
                      </a:r>
                      <a:endParaRPr sz="1400" u="none" strike="noStrike" cap="none">
                        <a:latin typeface="Georgia"/>
                        <a:ea typeface="Georgia"/>
                        <a:cs typeface="Georgia"/>
                        <a:sym typeface="Georgia"/>
                      </a:endParaRPr>
                    </a:p>
                  </a:txBody>
                  <a:tcPr marL="30475" marR="30475" marT="15250" marB="15250" anchor="ctr">
                    <a:lnL w="9525" cap="flat" cmpd="sng">
                      <a:solidFill>
                        <a:srgbClr val="D8D8D8"/>
                      </a:solidFill>
                      <a:prstDash val="solid"/>
                      <a:round/>
                      <a:headEnd type="none" w="sm" len="sm"/>
                      <a:tailEnd type="none" w="sm" len="sm"/>
                    </a:lnL>
                    <a:lnR w="9525" cap="flat" cmpd="sng">
                      <a:solidFill>
                        <a:srgbClr val="D8D8D8"/>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dk1"/>
                          </a:solidFill>
                          <a:latin typeface="Georgia"/>
                          <a:ea typeface="Georgia"/>
                          <a:cs typeface="Georgia"/>
                          <a:sym typeface="Georgia"/>
                        </a:rPr>
                        <a:t>$ 70</a:t>
                      </a:r>
                      <a:endParaRPr sz="1400" u="none" strike="noStrike" cap="none">
                        <a:latin typeface="Georgia"/>
                        <a:ea typeface="Georgia"/>
                        <a:cs typeface="Georgia"/>
                        <a:sym typeface="Georgia"/>
                      </a:endParaRPr>
                    </a:p>
                  </a:txBody>
                  <a:tcPr marL="30475" marR="30475" marT="15250" marB="15250" anchor="ctr">
                    <a:lnL w="9525" cap="flat" cmpd="sng">
                      <a:solidFill>
                        <a:srgbClr val="D8D8D8"/>
                      </a:solidFill>
                      <a:prstDash val="solid"/>
                      <a:round/>
                      <a:headEnd type="none" w="sm" len="sm"/>
                      <a:tailEnd type="none" w="sm" len="sm"/>
                    </a:lnL>
                    <a:lnR w="9525" cap="flat" cmpd="sng">
                      <a:solidFill>
                        <a:srgbClr val="D8D8D8"/>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dk1"/>
                          </a:solidFill>
                          <a:latin typeface="Georgia"/>
                          <a:ea typeface="Georgia"/>
                          <a:cs typeface="Georgia"/>
                          <a:sym typeface="Georgia"/>
                        </a:rPr>
                        <a:t>  27%</a:t>
                      </a:r>
                      <a:endParaRPr sz="1400" u="none" strike="noStrike" cap="none">
                        <a:latin typeface="Georgia"/>
                        <a:ea typeface="Georgia"/>
                        <a:cs typeface="Georgia"/>
                        <a:sym typeface="Georgia"/>
                      </a:endParaRPr>
                    </a:p>
                  </a:txBody>
                  <a:tcPr marL="30475" marR="30475" marT="15250" marB="15250" anchor="ctr">
                    <a:lnL w="9525"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a:solidFill>
                            <a:schemeClr val="dk1"/>
                          </a:solidFill>
                          <a:latin typeface="Georgia"/>
                          <a:ea typeface="Georgia"/>
                          <a:cs typeface="Georgia"/>
                          <a:sym typeface="Georgia"/>
                        </a:rPr>
                        <a:t>When </a:t>
                      </a:r>
                      <a:r>
                        <a:rPr lang="en-US" sz="1800" b="1" u="none" strike="noStrike" cap="none">
                          <a:latin typeface="Georgia"/>
                          <a:ea typeface="Georgia"/>
                          <a:cs typeface="Georgia"/>
                          <a:sym typeface="Georgia"/>
                        </a:rPr>
                        <a:t>w</a:t>
                      </a:r>
                      <a:r>
                        <a:rPr lang="en-US" sz="1800" b="1" u="none" strike="noStrike" cap="none">
                          <a:solidFill>
                            <a:schemeClr val="dk1"/>
                          </a:solidFill>
                          <a:latin typeface="Georgia"/>
                          <a:ea typeface="Georgia"/>
                          <a:cs typeface="Georgia"/>
                          <a:sym typeface="Georgia"/>
                        </a:rPr>
                        <a:t>e </a:t>
                      </a:r>
                      <a:r>
                        <a:rPr lang="en-US" sz="1800" b="1" u="none" strike="noStrike" cap="none">
                          <a:latin typeface="Georgia"/>
                          <a:ea typeface="Georgia"/>
                          <a:cs typeface="Georgia"/>
                          <a:sym typeface="Georgia"/>
                        </a:rPr>
                        <a:t>s</a:t>
                      </a:r>
                      <a:r>
                        <a:rPr lang="en-US" sz="1800" b="1" u="none" strike="noStrike" cap="none">
                          <a:solidFill>
                            <a:schemeClr val="dk1"/>
                          </a:solidFill>
                          <a:latin typeface="Georgia"/>
                          <a:ea typeface="Georgia"/>
                          <a:cs typeface="Georgia"/>
                          <a:sym typeface="Georgia"/>
                        </a:rPr>
                        <a:t>um </a:t>
                      </a:r>
                      <a:r>
                        <a:rPr lang="en-US" sz="1800" b="1" u="sng" strike="noStrike" cap="none">
                          <a:latin typeface="Georgia"/>
                          <a:ea typeface="Georgia"/>
                          <a:cs typeface="Georgia"/>
                          <a:sym typeface="Georgia"/>
                        </a:rPr>
                        <a:t>c</a:t>
                      </a:r>
                      <a:r>
                        <a:rPr lang="en-US" sz="1800" b="1" u="sng" strike="noStrike" cap="none">
                          <a:solidFill>
                            <a:schemeClr val="dk1"/>
                          </a:solidFill>
                          <a:latin typeface="Georgia"/>
                          <a:ea typeface="Georgia"/>
                          <a:cs typeface="Georgia"/>
                          <a:sym typeface="Georgia"/>
                        </a:rPr>
                        <a:t>olumn</a:t>
                      </a:r>
                      <a:r>
                        <a:rPr lang="en-US" sz="1800" b="1" u="none" strike="noStrike" cap="none">
                          <a:solidFill>
                            <a:schemeClr val="dk1"/>
                          </a:solidFill>
                          <a:latin typeface="Georgia"/>
                          <a:ea typeface="Georgia"/>
                          <a:cs typeface="Georgia"/>
                          <a:sym typeface="Georgia"/>
                        </a:rPr>
                        <a:t> </a:t>
                      </a:r>
                      <a:r>
                        <a:rPr lang="en-US" sz="1800" b="1" u="none" strike="noStrike" cap="none">
                          <a:latin typeface="Georgia"/>
                          <a:ea typeface="Georgia"/>
                          <a:cs typeface="Georgia"/>
                          <a:sym typeface="Georgia"/>
                        </a:rPr>
                        <a:t>f</a:t>
                      </a:r>
                      <a:r>
                        <a:rPr lang="en-US" sz="1800" b="1" u="none" strike="noStrike" cap="none">
                          <a:solidFill>
                            <a:schemeClr val="dk1"/>
                          </a:solidFill>
                          <a:latin typeface="Georgia"/>
                          <a:ea typeface="Georgia"/>
                          <a:cs typeface="Georgia"/>
                          <a:sym typeface="Georgia"/>
                        </a:rPr>
                        <a:t>irst:</a:t>
                      </a:r>
                      <a:endParaRPr sz="1800" u="none" strike="noStrike" cap="none">
                        <a:solidFill>
                          <a:srgbClr val="FFFFFF"/>
                        </a:solidFill>
                        <a:latin typeface="Georgia"/>
                        <a:ea typeface="Georgia"/>
                        <a:cs typeface="Georgia"/>
                        <a:sym typeface="Georgia"/>
                      </a:endParaRPr>
                    </a:p>
                  </a:txBody>
                  <a:tcPr marL="30475" marR="30475" marT="15250" marB="152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bl>
          </a:graphicData>
        </a:graphic>
      </p:graphicFrame>
      <p:graphicFrame>
        <p:nvGraphicFramePr>
          <p:cNvPr id="1588" name="Shape 1588"/>
          <p:cNvGraphicFramePr/>
          <p:nvPr/>
        </p:nvGraphicFramePr>
        <p:xfrm>
          <a:off x="10004375" y="5352675"/>
          <a:ext cx="1626550" cy="1307450"/>
        </p:xfrm>
        <a:graphic>
          <a:graphicData uri="http://schemas.openxmlformats.org/drawingml/2006/table">
            <a:tbl>
              <a:tblPr>
                <a:noFill/>
                <a:tableStyleId>{DFE3F589-4732-40BE-8A07-5BF8A365B251}</a:tableStyleId>
              </a:tblPr>
              <a:tblGrid>
                <a:gridCol w="1626550">
                  <a:extLst>
                    <a:ext uri="{9D8B030D-6E8A-4147-A177-3AD203B41FA5}">
                      <a16:colId xmlns:a16="http://schemas.microsoft.com/office/drawing/2014/main" val="20000"/>
                    </a:ext>
                  </a:extLst>
                </a:gridCol>
              </a:tblGrid>
              <a:tr h="698250">
                <a:tc>
                  <a:txBody>
                    <a:bodyPr/>
                    <a:lstStyle/>
                    <a:p>
                      <a:pPr marL="0" marR="0" lvl="0" indent="0" algn="l" rtl="0">
                        <a:lnSpc>
                          <a:spcPct val="100000"/>
                        </a:lnSpc>
                        <a:spcBef>
                          <a:spcPts val="0"/>
                        </a:spcBef>
                        <a:spcAft>
                          <a:spcPts val="0"/>
                        </a:spcAft>
                        <a:buClr>
                          <a:schemeClr val="dk1"/>
                        </a:buClr>
                        <a:buSzPts val="1800"/>
                        <a:buFont typeface="Arial"/>
                        <a:buNone/>
                      </a:pPr>
                      <a:r>
                        <a:rPr lang="en-US" sz="1800" b="1" i="1" u="none" strike="noStrike" cap="none">
                          <a:solidFill>
                            <a:srgbClr val="7A1743"/>
                          </a:solidFill>
                          <a:latin typeface="Georgia"/>
                          <a:ea typeface="Georgia"/>
                          <a:cs typeface="Georgia"/>
                          <a:sym typeface="Georgia"/>
                        </a:rPr>
                        <a:t>incorrect.</a:t>
                      </a:r>
                      <a:endParaRPr sz="1800" b="1" i="1" u="none" strike="noStrike" cap="none">
                        <a:solidFill>
                          <a:srgbClr val="7A1743"/>
                        </a:solidFill>
                        <a:latin typeface="Georgia"/>
                        <a:ea typeface="Georgia"/>
                        <a:cs typeface="Georgia"/>
                        <a:sym typeface="Georgi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609200">
                <a:tc>
                  <a:txBody>
                    <a:bodyPr/>
                    <a:lstStyle/>
                    <a:p>
                      <a:pPr marL="0" marR="0" lvl="0" indent="0" algn="l" rtl="0">
                        <a:lnSpc>
                          <a:spcPct val="100000"/>
                        </a:lnSpc>
                        <a:spcBef>
                          <a:spcPts val="0"/>
                        </a:spcBef>
                        <a:spcAft>
                          <a:spcPts val="0"/>
                        </a:spcAft>
                        <a:buClr>
                          <a:srgbClr val="000000"/>
                        </a:buClr>
                        <a:buSzPts val="1800"/>
                        <a:buFont typeface="Arial"/>
                        <a:buNone/>
                      </a:pPr>
                      <a:r>
                        <a:rPr lang="en-US" sz="1800" b="1" i="1" u="none" strike="noStrike" cap="none">
                          <a:solidFill>
                            <a:srgbClr val="7A1743"/>
                          </a:solidFill>
                          <a:latin typeface="Georgia"/>
                          <a:ea typeface="Georgia"/>
                          <a:cs typeface="Georgia"/>
                          <a:sym typeface="Georgia"/>
                        </a:rPr>
                        <a:t>correct.</a:t>
                      </a:r>
                      <a:endParaRPr sz="1800" b="1" i="1" u="none" strike="noStrike" cap="none">
                        <a:solidFill>
                          <a:srgbClr val="7A1743"/>
                        </a:solidFill>
                        <a:latin typeface="Georgia"/>
                        <a:ea typeface="Georgia"/>
                        <a:cs typeface="Georgia"/>
                        <a:sym typeface="Georgi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92"/>
        <p:cNvGrpSpPr/>
        <p:nvPr/>
      </p:nvGrpSpPr>
      <p:grpSpPr>
        <a:xfrm>
          <a:off x="0" y="0"/>
          <a:ext cx="0" cy="0"/>
          <a:chOff x="0" y="0"/>
          <a:chExt cx="0" cy="0"/>
        </a:xfrm>
      </p:grpSpPr>
      <p:sp>
        <p:nvSpPr>
          <p:cNvPr id="1593" name="Shape 1593"/>
          <p:cNvSpPr txBox="1">
            <a:spLocks noGrp="1"/>
          </p:cNvSpPr>
          <p:nvPr>
            <p:ph type="title"/>
          </p:nvPr>
        </p:nvSpPr>
        <p:spPr>
          <a:xfrm>
            <a:off x="495928" y="596673"/>
            <a:ext cx="11838716" cy="72473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CALCULATION FIELD: GRANULARITY AND AGGREGATION</a:t>
            </a:r>
            <a:endParaRPr sz="3200" b="1" i="0" u="none" strike="noStrike" cap="none">
              <a:solidFill>
                <a:schemeClr val="dk1"/>
              </a:solidFill>
              <a:latin typeface="Oswald"/>
              <a:ea typeface="Oswald"/>
              <a:cs typeface="Oswald"/>
              <a:sym typeface="Oswald"/>
            </a:endParaRPr>
          </a:p>
        </p:txBody>
      </p:sp>
      <p:sp>
        <p:nvSpPr>
          <p:cNvPr id="1594" name="Shape 1594"/>
          <p:cNvSpPr txBox="1">
            <a:spLocks noGrp="1"/>
          </p:cNvSpPr>
          <p:nvPr>
            <p:ph type="body" idx="1"/>
          </p:nvPr>
        </p:nvSpPr>
        <p:spPr>
          <a:xfrm>
            <a:off x="591720" y="1463040"/>
            <a:ext cx="11637223" cy="5108021"/>
          </a:xfrm>
          <a:prstGeom prst="rect">
            <a:avLst/>
          </a:prstGeom>
          <a:no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chemeClr val="dk1"/>
              </a:buClr>
              <a:buSzPts val="2800"/>
              <a:buFont typeface="Georgia"/>
              <a:buNone/>
            </a:pPr>
            <a:r>
              <a:rPr lang="en-US" sz="2400" b="0" i="0" u="none" strike="noStrike" cap="none">
                <a:solidFill>
                  <a:schemeClr val="dk1"/>
                </a:solidFill>
                <a:latin typeface="Georgia"/>
                <a:ea typeface="Georgia"/>
                <a:cs typeface="Georgia"/>
                <a:sym typeface="Georgia"/>
              </a:rPr>
              <a:t>Here’s an illustration</a:t>
            </a:r>
            <a:br>
              <a:rPr lang="en-US" sz="2400" b="0" i="0" u="none" strike="noStrike" cap="none">
                <a:solidFill>
                  <a:schemeClr val="dk1"/>
                </a:solidFill>
                <a:latin typeface="Georgia"/>
                <a:ea typeface="Georgia"/>
                <a:cs typeface="Georgia"/>
                <a:sym typeface="Georgia"/>
              </a:rPr>
            </a:br>
            <a:r>
              <a:rPr lang="en-US" sz="2400" b="0" i="0" u="none" strike="noStrike" cap="none">
                <a:solidFill>
                  <a:schemeClr val="dk1"/>
                </a:solidFill>
                <a:latin typeface="Georgia"/>
                <a:ea typeface="Georgia"/>
                <a:cs typeface="Georgia"/>
                <a:sym typeface="Georgia"/>
              </a:rPr>
              <a:t>using Excel calculations:</a:t>
            </a:r>
            <a:br>
              <a:rPr lang="en-US" sz="2400" b="0" i="0" u="none" strike="noStrike" cap="none">
                <a:solidFill>
                  <a:schemeClr val="dk1"/>
                </a:solidFill>
                <a:latin typeface="Georgia"/>
                <a:ea typeface="Georgia"/>
                <a:cs typeface="Georgia"/>
                <a:sym typeface="Georgia"/>
              </a:rPr>
            </a:br>
            <a:br>
              <a:rPr lang="en-US" sz="2400" b="0" i="0" u="none" strike="noStrike" cap="none">
                <a:solidFill>
                  <a:schemeClr val="dk1"/>
                </a:solidFill>
                <a:latin typeface="Georgia"/>
                <a:ea typeface="Georgia"/>
                <a:cs typeface="Georgia"/>
                <a:sym typeface="Georgia"/>
              </a:rPr>
            </a:br>
            <a:endParaRPr sz="2400" b="0" i="0" u="none" strike="noStrike" cap="none">
              <a:solidFill>
                <a:schemeClr val="dk1"/>
              </a:solidFill>
              <a:latin typeface="Georgia"/>
              <a:ea typeface="Georgia"/>
              <a:cs typeface="Georgia"/>
              <a:sym typeface="Georgia"/>
            </a:endParaRPr>
          </a:p>
          <a:p>
            <a:pPr marL="236538" marR="0" lvl="0" indent="-58738" algn="l" rtl="0">
              <a:lnSpc>
                <a:spcPct val="114000"/>
              </a:lnSpc>
              <a:spcBef>
                <a:spcPts val="1200"/>
              </a:spcBef>
              <a:spcAft>
                <a:spcPts val="0"/>
              </a:spcAft>
              <a:buClr>
                <a:schemeClr val="dk1"/>
              </a:buClr>
              <a:buSzPts val="2800"/>
              <a:buFont typeface="Georgia"/>
              <a:buNone/>
            </a:pPr>
            <a:endParaRPr sz="2400" b="0" i="0" u="none" strike="noStrike" cap="none">
              <a:solidFill>
                <a:schemeClr val="dk1"/>
              </a:solidFill>
              <a:latin typeface="Georgia"/>
              <a:ea typeface="Georgia"/>
              <a:cs typeface="Georgia"/>
              <a:sym typeface="Georgia"/>
            </a:endParaRPr>
          </a:p>
        </p:txBody>
      </p:sp>
      <p:pic>
        <p:nvPicPr>
          <p:cNvPr id="1595" name="Shape 1595"/>
          <p:cNvPicPr preferRelativeResize="0"/>
          <p:nvPr/>
        </p:nvPicPr>
        <p:blipFill rotWithShape="1">
          <a:blip r:embed="rId3">
            <a:alphaModFix/>
          </a:blip>
          <a:srcRect/>
          <a:stretch/>
        </p:blipFill>
        <p:spPr>
          <a:xfrm>
            <a:off x="5444264" y="1412607"/>
            <a:ext cx="6136930" cy="516711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99"/>
        <p:cNvGrpSpPr/>
        <p:nvPr/>
      </p:nvGrpSpPr>
      <p:grpSpPr>
        <a:xfrm>
          <a:off x="0" y="0"/>
          <a:ext cx="0" cy="0"/>
          <a:chOff x="0" y="0"/>
          <a:chExt cx="0" cy="0"/>
        </a:xfrm>
      </p:grpSpPr>
      <p:sp>
        <p:nvSpPr>
          <p:cNvPr id="1600" name="Shape 1600"/>
          <p:cNvSpPr txBox="1">
            <a:spLocks noGrp="1"/>
          </p:cNvSpPr>
          <p:nvPr>
            <p:ph type="title"/>
          </p:nvPr>
        </p:nvSpPr>
        <p:spPr>
          <a:xfrm>
            <a:off x="495928" y="596673"/>
            <a:ext cx="11838716" cy="72473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TABLE CALCULATIONS</a:t>
            </a:r>
            <a:endParaRPr sz="3200" b="1" i="0" u="none" strike="noStrike" cap="none">
              <a:solidFill>
                <a:schemeClr val="dk1"/>
              </a:solidFill>
              <a:latin typeface="Oswald"/>
              <a:ea typeface="Oswald"/>
              <a:cs typeface="Oswald"/>
              <a:sym typeface="Oswald"/>
            </a:endParaRPr>
          </a:p>
        </p:txBody>
      </p:sp>
      <p:sp>
        <p:nvSpPr>
          <p:cNvPr id="1601" name="Shape 1601"/>
          <p:cNvSpPr txBox="1">
            <a:spLocks noGrp="1"/>
          </p:cNvSpPr>
          <p:nvPr>
            <p:ph type="body" idx="1"/>
          </p:nvPr>
        </p:nvSpPr>
        <p:spPr>
          <a:xfrm>
            <a:off x="591720" y="1463040"/>
            <a:ext cx="11637223" cy="5108021"/>
          </a:xfrm>
          <a:prstGeom prst="rect">
            <a:avLst/>
          </a:prstGeom>
          <a:no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chemeClr val="dk1"/>
              </a:buClr>
              <a:buSzPts val="2800"/>
              <a:buFont typeface="Georgia"/>
              <a:buNone/>
            </a:pPr>
            <a:r>
              <a:rPr lang="en-US" sz="2400" b="0" i="0" u="none" strike="noStrike" cap="none">
                <a:solidFill>
                  <a:schemeClr val="dk1"/>
                </a:solidFill>
                <a:latin typeface="Georgia"/>
                <a:ea typeface="Georgia"/>
                <a:cs typeface="Georgia"/>
                <a:sym typeface="Georgia"/>
              </a:rPr>
              <a:t>A regular calculation, such as profit/sales, runs across raw data.</a:t>
            </a:r>
            <a:br>
              <a:rPr lang="en-US" sz="2400" b="0" i="0" u="none" strike="noStrike" cap="none">
                <a:solidFill>
                  <a:schemeClr val="dk1"/>
                </a:solidFill>
                <a:latin typeface="Georgia"/>
                <a:ea typeface="Georgia"/>
                <a:cs typeface="Georgia"/>
                <a:sym typeface="Georgia"/>
              </a:rPr>
            </a:br>
            <a:endParaRPr sz="2400" b="0" i="0" u="none" strike="noStrike" cap="none">
              <a:solidFill>
                <a:schemeClr val="dk1"/>
              </a:solidFill>
              <a:latin typeface="Georgia"/>
              <a:ea typeface="Georgia"/>
              <a:cs typeface="Georgia"/>
              <a:sym typeface="Georgia"/>
            </a:endParaRPr>
          </a:p>
          <a:p>
            <a:pPr marL="236538" marR="0" lvl="0" indent="-58738" algn="l" rtl="0">
              <a:lnSpc>
                <a:spcPct val="114000"/>
              </a:lnSpc>
              <a:spcBef>
                <a:spcPts val="1200"/>
              </a:spcBef>
              <a:spcAft>
                <a:spcPts val="0"/>
              </a:spcAft>
              <a:buClr>
                <a:schemeClr val="dk1"/>
              </a:buClr>
              <a:buSzPts val="2800"/>
              <a:buFont typeface="Georgia"/>
              <a:buNone/>
            </a:pPr>
            <a:endParaRPr sz="2400" b="0" i="0" u="none" strike="noStrike" cap="none">
              <a:solidFill>
                <a:schemeClr val="dk1"/>
              </a:solidFill>
              <a:latin typeface="Georgia"/>
              <a:ea typeface="Georgia"/>
              <a:cs typeface="Georgia"/>
              <a:sym typeface="Georgia"/>
            </a:endParaRPr>
          </a:p>
        </p:txBody>
      </p:sp>
      <p:pic>
        <p:nvPicPr>
          <p:cNvPr id="1602" name="Shape 1602"/>
          <p:cNvPicPr preferRelativeResize="0"/>
          <p:nvPr/>
        </p:nvPicPr>
        <p:blipFill rotWithShape="1">
          <a:blip r:embed="rId3">
            <a:alphaModFix/>
          </a:blip>
          <a:srcRect/>
          <a:stretch/>
        </p:blipFill>
        <p:spPr>
          <a:xfrm>
            <a:off x="3668573" y="2536184"/>
            <a:ext cx="5667673" cy="385008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Shape 1446"/>
          <p:cNvSpPr txBox="1">
            <a:spLocks noGrp="1"/>
          </p:cNvSpPr>
          <p:nvPr>
            <p:ph type="title"/>
          </p:nvPr>
        </p:nvSpPr>
        <p:spPr>
          <a:xfrm>
            <a:off x="495928" y="600230"/>
            <a:ext cx="11838716" cy="72987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CALCULATIONS AND ANALYSIS IN TABLEAU</a:t>
            </a:r>
            <a:endParaRPr sz="3200" b="1" i="0" u="none" strike="noStrike" cap="none">
              <a:solidFill>
                <a:schemeClr val="dk1"/>
              </a:solidFill>
              <a:latin typeface="Oswald"/>
              <a:ea typeface="Oswald"/>
              <a:cs typeface="Oswald"/>
              <a:sym typeface="Oswald"/>
            </a:endParaRPr>
          </a:p>
        </p:txBody>
      </p:sp>
      <p:sp>
        <p:nvSpPr>
          <p:cNvPr id="1447" name="Shape 1447"/>
          <p:cNvSpPr txBox="1">
            <a:spLocks noGrp="1"/>
          </p:cNvSpPr>
          <p:nvPr>
            <p:ph type="body" idx="1"/>
          </p:nvPr>
        </p:nvSpPr>
        <p:spPr>
          <a:xfrm>
            <a:off x="475488" y="1463040"/>
            <a:ext cx="11916181" cy="5184861"/>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chemeClr val="lt1"/>
              </a:buClr>
              <a:buSzPts val="2800"/>
              <a:buFont typeface="Georgia"/>
              <a:buNone/>
            </a:pPr>
            <a:r>
              <a:rPr lang="en-US" sz="9600" b="1" i="0" u="none" strike="noStrike" cap="none">
                <a:solidFill>
                  <a:schemeClr val="lt1"/>
                </a:solidFill>
                <a:latin typeface="Oswald"/>
                <a:ea typeface="Oswald"/>
                <a:cs typeface="Oswald"/>
                <a:sym typeface="Oswald"/>
              </a:rPr>
              <a:t>OPENING</a:t>
            </a:r>
            <a:endParaRPr sz="9600" b="1" i="0" u="none" strike="noStrike" cap="none">
              <a:solidFill>
                <a:schemeClr val="lt1"/>
              </a:solidFill>
              <a:latin typeface="Oswald"/>
              <a:ea typeface="Oswald"/>
              <a:cs typeface="Oswald"/>
              <a:sym typeface="Oswa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7" name="Shape 1607"/>
          <p:cNvSpPr txBox="1">
            <a:spLocks noGrp="1"/>
          </p:cNvSpPr>
          <p:nvPr>
            <p:ph type="body" idx="1"/>
          </p:nvPr>
        </p:nvSpPr>
        <p:spPr>
          <a:xfrm>
            <a:off x="591720" y="1463040"/>
            <a:ext cx="11637223" cy="51080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Georgia"/>
              <a:buNone/>
            </a:pPr>
            <a:r>
              <a:rPr lang="en-US" sz="2800" b="0" i="0" u="none" strike="noStrike" cap="none">
                <a:solidFill>
                  <a:schemeClr val="dk1"/>
                </a:solidFill>
                <a:latin typeface="Georgia"/>
                <a:ea typeface="Georgia"/>
                <a:cs typeface="Georgia"/>
                <a:sym typeface="Georgia"/>
              </a:rPr>
              <a:t>A table calculation, such as year-over-year profit growth, runs down a single column of raw data.</a:t>
            </a:r>
            <a:br>
              <a:rPr lang="en-US" sz="2800" b="0" i="0" u="none" strike="noStrike" cap="none">
                <a:solidFill>
                  <a:schemeClr val="dk1"/>
                </a:solidFill>
                <a:latin typeface="Georgia"/>
                <a:ea typeface="Georgia"/>
                <a:cs typeface="Georgia"/>
                <a:sym typeface="Georgia"/>
              </a:rPr>
            </a:br>
            <a:endParaRPr sz="2800" b="0" i="0" u="none" strike="noStrike" cap="none">
              <a:solidFill>
                <a:schemeClr val="dk1"/>
              </a:solidFill>
              <a:latin typeface="Georgia"/>
              <a:ea typeface="Georgia"/>
              <a:cs typeface="Georgia"/>
              <a:sym typeface="Georgia"/>
            </a:endParaRPr>
          </a:p>
          <a:p>
            <a:pPr marL="236538" marR="0" lvl="0" indent="-58738" algn="l" rtl="0">
              <a:lnSpc>
                <a:spcPct val="114000"/>
              </a:lnSpc>
              <a:spcBef>
                <a:spcPts val="1200"/>
              </a:spcBef>
              <a:spcAft>
                <a:spcPts val="0"/>
              </a:spcAft>
              <a:buClr>
                <a:schemeClr val="dk1"/>
              </a:buClr>
              <a:buSzPts val="2800"/>
              <a:buFont typeface="Georgia"/>
              <a:buNone/>
            </a:pPr>
            <a:endParaRPr sz="2800" b="0" i="0" u="none" strike="noStrike" cap="none">
              <a:solidFill>
                <a:schemeClr val="dk1"/>
              </a:solidFill>
              <a:latin typeface="Georgia"/>
              <a:ea typeface="Georgia"/>
              <a:cs typeface="Georgia"/>
              <a:sym typeface="Georgia"/>
            </a:endParaRPr>
          </a:p>
        </p:txBody>
      </p:sp>
      <p:pic>
        <p:nvPicPr>
          <p:cNvPr id="1608" name="Shape 1608"/>
          <p:cNvPicPr preferRelativeResize="0"/>
          <p:nvPr/>
        </p:nvPicPr>
        <p:blipFill rotWithShape="1">
          <a:blip r:embed="rId3">
            <a:alphaModFix/>
          </a:blip>
          <a:srcRect/>
          <a:stretch/>
        </p:blipFill>
        <p:spPr>
          <a:xfrm>
            <a:off x="3667295" y="2541074"/>
            <a:ext cx="5670217" cy="3852178"/>
          </a:xfrm>
          <a:prstGeom prst="rect">
            <a:avLst/>
          </a:prstGeom>
          <a:noFill/>
          <a:ln>
            <a:noFill/>
          </a:ln>
        </p:spPr>
      </p:pic>
      <p:sp>
        <p:nvSpPr>
          <p:cNvPr id="1609" name="Shape 1609"/>
          <p:cNvSpPr txBox="1">
            <a:spLocks noGrp="1"/>
          </p:cNvSpPr>
          <p:nvPr>
            <p:ph type="title"/>
          </p:nvPr>
        </p:nvSpPr>
        <p:spPr>
          <a:xfrm>
            <a:off x="495928" y="596673"/>
            <a:ext cx="11838716" cy="72473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TABLE CALCULATIONS</a:t>
            </a:r>
            <a:endParaRPr sz="3200" b="1" i="0" u="none" strike="noStrike" cap="none">
              <a:solidFill>
                <a:schemeClr val="dk1"/>
              </a:solidFill>
              <a:latin typeface="Oswald"/>
              <a:ea typeface="Oswald"/>
              <a:cs typeface="Oswald"/>
              <a:sym typeface="Oswa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13"/>
        <p:cNvGrpSpPr/>
        <p:nvPr/>
      </p:nvGrpSpPr>
      <p:grpSpPr>
        <a:xfrm>
          <a:off x="0" y="0"/>
          <a:ext cx="0" cy="0"/>
          <a:chOff x="0" y="0"/>
          <a:chExt cx="0" cy="0"/>
        </a:xfrm>
      </p:grpSpPr>
      <p:sp>
        <p:nvSpPr>
          <p:cNvPr id="1614" name="Shape 1614"/>
          <p:cNvSpPr/>
          <p:nvPr/>
        </p:nvSpPr>
        <p:spPr>
          <a:xfrm>
            <a:off x="635000" y="1473200"/>
            <a:ext cx="11734800" cy="2806800"/>
          </a:xfrm>
          <a:prstGeom prst="rect">
            <a:avLst/>
          </a:prstGeom>
          <a:noFill/>
          <a:ln>
            <a:noFill/>
          </a:ln>
        </p:spPr>
        <p:txBody>
          <a:bodyPr spcFirstLastPara="1" wrap="square" lIns="0" tIns="0" rIns="0" bIns="0" anchor="t" anchorCtr="0">
            <a:noAutofit/>
          </a:bodyPr>
          <a:lstStyle/>
          <a:p>
            <a:pPr marL="0" marR="0" lvl="0" indent="0" algn="l" rtl="0">
              <a:lnSpc>
                <a:spcPct val="85000"/>
              </a:lnSpc>
              <a:spcBef>
                <a:spcPts val="0"/>
              </a:spcBef>
              <a:spcAft>
                <a:spcPts val="0"/>
              </a:spcAft>
              <a:buClr>
                <a:srgbClr val="000000"/>
              </a:buClr>
              <a:buSzPts val="1400"/>
              <a:buFont typeface="Arial"/>
              <a:buNone/>
            </a:pPr>
            <a:endParaRPr sz="1400" b="0" i="0" u="none" strike="noStrike" cap="none">
              <a:solidFill>
                <a:srgbClr val="000000"/>
              </a:solidFill>
              <a:latin typeface="Oswald"/>
              <a:ea typeface="Oswald"/>
              <a:cs typeface="Oswald"/>
              <a:sym typeface="Oswald"/>
            </a:endParaRPr>
          </a:p>
        </p:txBody>
      </p:sp>
      <p:sp>
        <p:nvSpPr>
          <p:cNvPr id="1615" name="Shape 1615"/>
          <p:cNvSpPr txBox="1">
            <a:spLocks noGrp="1"/>
          </p:cNvSpPr>
          <p:nvPr>
            <p:ph type="title"/>
          </p:nvPr>
        </p:nvSpPr>
        <p:spPr>
          <a:xfrm>
            <a:off x="495928" y="600230"/>
            <a:ext cx="11838716" cy="72987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CALCULATIONS AND ANALYSIS IN TABLEAU</a:t>
            </a:r>
            <a:endParaRPr sz="3200" b="1" i="0" u="none" strike="noStrike" cap="none">
              <a:solidFill>
                <a:schemeClr val="dk1"/>
              </a:solidFill>
              <a:latin typeface="Oswald"/>
              <a:ea typeface="Oswald"/>
              <a:cs typeface="Oswald"/>
              <a:sym typeface="Oswald"/>
            </a:endParaRPr>
          </a:p>
        </p:txBody>
      </p:sp>
      <p:sp>
        <p:nvSpPr>
          <p:cNvPr id="1616" name="Shape 1616"/>
          <p:cNvSpPr txBox="1">
            <a:spLocks noGrp="1"/>
          </p:cNvSpPr>
          <p:nvPr>
            <p:ph type="body" idx="1"/>
          </p:nvPr>
        </p:nvSpPr>
        <p:spPr>
          <a:xfrm>
            <a:off x="475488" y="1463040"/>
            <a:ext cx="11916181" cy="5184861"/>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chemeClr val="lt1"/>
              </a:buClr>
              <a:buSzPts val="2800"/>
              <a:buFont typeface="Georgia"/>
              <a:buNone/>
            </a:pPr>
            <a:r>
              <a:rPr lang="en-US" sz="9600" b="1" i="0" u="none" strike="noStrike" cap="none">
                <a:solidFill>
                  <a:schemeClr val="lt1"/>
                </a:solidFill>
                <a:latin typeface="Oswald"/>
                <a:ea typeface="Oswald"/>
                <a:cs typeface="Oswald"/>
                <a:sym typeface="Oswald"/>
              </a:rPr>
              <a:t>GUIDED PRACTICE:</a:t>
            </a:r>
            <a:br>
              <a:rPr lang="en-US" sz="9600" b="1" i="0" u="none" strike="noStrike" cap="none">
                <a:solidFill>
                  <a:schemeClr val="lt1"/>
                </a:solidFill>
                <a:latin typeface="Oswald"/>
                <a:ea typeface="Oswald"/>
                <a:cs typeface="Oswald"/>
                <a:sym typeface="Oswald"/>
              </a:rPr>
            </a:br>
            <a:r>
              <a:rPr lang="en-US" sz="9600" b="1" i="0" u="none" strike="noStrike" cap="none">
                <a:solidFill>
                  <a:schemeClr val="lt1"/>
                </a:solidFill>
                <a:latin typeface="Oswald"/>
                <a:ea typeface="Oswald"/>
                <a:cs typeface="Oswald"/>
                <a:sym typeface="Oswald"/>
              </a:rPr>
              <a:t>TABLE CALCULATIONS</a:t>
            </a:r>
            <a:endParaRPr sz="9600" b="1" i="0" u="none" strike="noStrike" cap="none">
              <a:solidFill>
                <a:schemeClr val="lt1"/>
              </a:solidFill>
              <a:latin typeface="Oswald"/>
              <a:ea typeface="Oswald"/>
              <a:cs typeface="Oswald"/>
              <a:sym typeface="Oswa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20"/>
        <p:cNvGrpSpPr/>
        <p:nvPr/>
      </p:nvGrpSpPr>
      <p:grpSpPr>
        <a:xfrm>
          <a:off x="0" y="0"/>
          <a:ext cx="0" cy="0"/>
          <a:chOff x="0" y="0"/>
          <a:chExt cx="0" cy="0"/>
        </a:xfrm>
      </p:grpSpPr>
      <p:sp>
        <p:nvSpPr>
          <p:cNvPr id="1621" name="Shape 1621"/>
          <p:cNvSpPr txBox="1">
            <a:spLocks noGrp="1"/>
          </p:cNvSpPr>
          <p:nvPr>
            <p:ph type="title"/>
          </p:nvPr>
        </p:nvSpPr>
        <p:spPr>
          <a:xfrm>
            <a:off x="495928" y="596673"/>
            <a:ext cx="11838716" cy="72473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TABLE CALCULATIONS</a:t>
            </a:r>
            <a:endParaRPr sz="3200" b="1" i="0" u="none" strike="noStrike" cap="none">
              <a:solidFill>
                <a:schemeClr val="dk1"/>
              </a:solidFill>
              <a:latin typeface="Oswald"/>
              <a:ea typeface="Oswald"/>
              <a:cs typeface="Oswald"/>
              <a:sym typeface="Oswald"/>
            </a:endParaRPr>
          </a:p>
        </p:txBody>
      </p:sp>
      <p:sp>
        <p:nvSpPr>
          <p:cNvPr id="1622" name="Shape 1622"/>
          <p:cNvSpPr txBox="1">
            <a:spLocks noGrp="1"/>
          </p:cNvSpPr>
          <p:nvPr>
            <p:ph type="body" idx="1"/>
          </p:nvPr>
        </p:nvSpPr>
        <p:spPr>
          <a:xfrm>
            <a:off x="591720" y="1463040"/>
            <a:ext cx="11637223" cy="5108021"/>
          </a:xfrm>
          <a:prstGeom prst="rect">
            <a:avLst/>
          </a:prstGeom>
          <a:noFill/>
          <a:ln>
            <a:noFill/>
          </a:ln>
        </p:spPr>
        <p:txBody>
          <a:bodyPr spcFirstLastPara="1" wrap="square" lIns="91425" tIns="45700" rIns="91425" bIns="45700" anchor="t" anchorCtr="0">
            <a:noAutofit/>
          </a:bodyPr>
          <a:lstStyle/>
          <a:p>
            <a:pPr marL="236538" marR="0" lvl="0" indent="-211138" algn="l" rtl="0">
              <a:lnSpc>
                <a:spcPct val="114000"/>
              </a:lnSpc>
              <a:spcBef>
                <a:spcPts val="0"/>
              </a:spcBef>
              <a:spcAft>
                <a:spcPts val="0"/>
              </a:spcAft>
              <a:buClr>
                <a:schemeClr val="dk1"/>
              </a:buClr>
              <a:buSzPts val="2400"/>
              <a:buFont typeface="Georgia"/>
              <a:buChar char="‣"/>
            </a:pPr>
            <a:r>
              <a:rPr lang="en-US" sz="2400" b="0" i="0" u="none" strike="noStrike" cap="none">
                <a:solidFill>
                  <a:schemeClr val="dk1"/>
                </a:solidFill>
                <a:latin typeface="Georgia"/>
                <a:ea typeface="Georgia"/>
                <a:cs typeface="Georgia"/>
                <a:sym typeface="Georgia"/>
              </a:rPr>
              <a:t>Table calculations can be added to any measure in the Tableau view by </a:t>
            </a:r>
            <a:br>
              <a:rPr lang="en-US" sz="2400" b="0" i="0" u="none" strike="noStrike" cap="none">
                <a:solidFill>
                  <a:schemeClr val="dk1"/>
                </a:solidFill>
                <a:latin typeface="Georgia"/>
                <a:ea typeface="Georgia"/>
                <a:cs typeface="Georgia"/>
                <a:sym typeface="Georgia"/>
              </a:rPr>
            </a:br>
            <a:r>
              <a:rPr lang="en-US" sz="2400" b="0" i="0" u="none" strike="noStrike" cap="none">
                <a:solidFill>
                  <a:schemeClr val="dk1"/>
                </a:solidFill>
                <a:latin typeface="Georgia"/>
                <a:ea typeface="Georgia"/>
                <a:cs typeface="Georgia"/>
                <a:sym typeface="Georgia"/>
              </a:rPr>
              <a:t>right clicking and selecting “</a:t>
            </a:r>
            <a:r>
              <a:rPr lang="en-US" sz="2400" b="1" i="0" u="none" strike="noStrike" cap="none">
                <a:solidFill>
                  <a:schemeClr val="dk1"/>
                </a:solidFill>
                <a:latin typeface="Georgia"/>
                <a:ea typeface="Georgia"/>
                <a:cs typeface="Georgia"/>
                <a:sym typeface="Georgia"/>
              </a:rPr>
              <a:t>Quick Table Calculation</a:t>
            </a:r>
            <a:r>
              <a:rPr lang="en-US" sz="2400" b="0" i="0" u="none" strike="noStrike" cap="none">
                <a:solidFill>
                  <a:schemeClr val="dk1"/>
                </a:solidFill>
                <a:latin typeface="Georgia"/>
                <a:ea typeface="Georgia"/>
                <a:cs typeface="Georgia"/>
                <a:sym typeface="Georgia"/>
              </a:rPr>
              <a:t>.” </a:t>
            </a:r>
            <a:br>
              <a:rPr lang="en-US" sz="2400" b="0" i="0" u="none" strike="noStrike" cap="none">
                <a:solidFill>
                  <a:schemeClr val="dk1"/>
                </a:solidFill>
                <a:latin typeface="Georgia"/>
                <a:ea typeface="Georgia"/>
                <a:cs typeface="Georgia"/>
                <a:sym typeface="Georgia"/>
              </a:rPr>
            </a:br>
            <a:endParaRPr sz="2400" b="0" i="0" u="none" strike="noStrike" cap="none">
              <a:solidFill>
                <a:schemeClr val="dk1"/>
              </a:solidFill>
              <a:latin typeface="Georgia"/>
              <a:ea typeface="Georgia"/>
              <a:cs typeface="Georgia"/>
              <a:sym typeface="Georgia"/>
            </a:endParaRPr>
          </a:p>
          <a:p>
            <a:pPr marL="236538" marR="0" lvl="0" indent="-211138" algn="l" rtl="0">
              <a:lnSpc>
                <a:spcPct val="114000"/>
              </a:lnSpc>
              <a:spcBef>
                <a:spcPts val="1200"/>
              </a:spcBef>
              <a:spcAft>
                <a:spcPts val="0"/>
              </a:spcAft>
              <a:buClr>
                <a:schemeClr val="dk1"/>
              </a:buClr>
              <a:buSzPts val="2400"/>
              <a:buFont typeface="Georgia"/>
              <a:buChar char="‣"/>
            </a:pPr>
            <a:r>
              <a:rPr lang="en-US" sz="2400" b="0" i="0" u="none" strike="noStrike" cap="none">
                <a:solidFill>
                  <a:schemeClr val="dk1"/>
                </a:solidFill>
                <a:latin typeface="Georgia"/>
                <a:ea typeface="Georgia"/>
                <a:cs typeface="Georgia"/>
                <a:sym typeface="Georgia"/>
              </a:rPr>
              <a:t>When right clicking the created table calculation, the “Compute Using” option allows us to specify how to use that table calculation.  </a:t>
            </a:r>
            <a:br>
              <a:rPr lang="en-US" sz="2400" b="0" i="0" u="none" strike="noStrike" cap="none">
                <a:solidFill>
                  <a:schemeClr val="dk1"/>
                </a:solidFill>
                <a:latin typeface="Georgia"/>
                <a:ea typeface="Georgia"/>
                <a:cs typeface="Georgia"/>
                <a:sym typeface="Georgia"/>
              </a:rPr>
            </a:br>
            <a:endParaRPr sz="2400" b="0" i="0" u="none" strike="noStrike" cap="none">
              <a:solidFill>
                <a:schemeClr val="dk1"/>
              </a:solidFill>
              <a:latin typeface="Georgia"/>
              <a:ea typeface="Georgia"/>
              <a:cs typeface="Georgia"/>
              <a:sym typeface="Georgia"/>
            </a:endParaRPr>
          </a:p>
          <a:p>
            <a:pPr marL="236538" marR="0" lvl="0" indent="-211138" algn="l" rtl="0">
              <a:lnSpc>
                <a:spcPct val="114000"/>
              </a:lnSpc>
              <a:spcBef>
                <a:spcPts val="1200"/>
              </a:spcBef>
              <a:spcAft>
                <a:spcPts val="0"/>
              </a:spcAft>
              <a:buClr>
                <a:schemeClr val="dk1"/>
              </a:buClr>
              <a:buSzPts val="2400"/>
              <a:buFont typeface="Georgia"/>
              <a:buChar char="‣"/>
            </a:pPr>
            <a:r>
              <a:rPr lang="en-US" sz="2400" b="0" i="0" u="none" strike="noStrike" cap="none">
                <a:solidFill>
                  <a:schemeClr val="dk1"/>
                </a:solidFill>
                <a:latin typeface="Georgia"/>
                <a:ea typeface="Georgia"/>
                <a:cs typeface="Georgia"/>
                <a:sym typeface="Georgia"/>
              </a:rPr>
              <a:t>Now, use the Guided Practice tabs to answer the table calculation questions.</a:t>
            </a:r>
            <a:endParaRPr sz="2400" b="0" i="0" u="none" strike="noStrike" cap="none">
              <a:solidFill>
                <a:schemeClr val="dk1"/>
              </a:solidFill>
              <a:latin typeface="Georgia"/>
              <a:ea typeface="Georgia"/>
              <a:cs typeface="Georgia"/>
              <a:sym typeface="Georgi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26"/>
        <p:cNvGrpSpPr/>
        <p:nvPr/>
      </p:nvGrpSpPr>
      <p:grpSpPr>
        <a:xfrm>
          <a:off x="0" y="0"/>
          <a:ext cx="0" cy="0"/>
          <a:chOff x="0" y="0"/>
          <a:chExt cx="0" cy="0"/>
        </a:xfrm>
      </p:grpSpPr>
      <p:sp>
        <p:nvSpPr>
          <p:cNvPr id="1627" name="Shape 1627"/>
          <p:cNvSpPr/>
          <p:nvPr/>
        </p:nvSpPr>
        <p:spPr>
          <a:xfrm>
            <a:off x="635000" y="1473200"/>
            <a:ext cx="11734800" cy="28068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000000"/>
              </a:buClr>
              <a:buSzPts val="1400"/>
              <a:buFont typeface="Arial"/>
              <a:buNone/>
            </a:pPr>
            <a:endParaRPr sz="1400" b="0" i="0" u="none" strike="noStrike" cap="none">
              <a:solidFill>
                <a:srgbClr val="000000"/>
              </a:solidFill>
              <a:latin typeface="Oswald"/>
              <a:ea typeface="Oswald"/>
              <a:cs typeface="Oswald"/>
              <a:sym typeface="Oswald"/>
            </a:endParaRPr>
          </a:p>
        </p:txBody>
      </p:sp>
      <p:sp>
        <p:nvSpPr>
          <p:cNvPr id="1628" name="Shape 1628"/>
          <p:cNvSpPr txBox="1">
            <a:spLocks noGrp="1"/>
          </p:cNvSpPr>
          <p:nvPr>
            <p:ph type="title"/>
          </p:nvPr>
        </p:nvSpPr>
        <p:spPr>
          <a:xfrm>
            <a:off x="495928" y="600230"/>
            <a:ext cx="11838716" cy="72987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CALCULATIONS AND ANALYSIS IN TABLEAU</a:t>
            </a:r>
            <a:endParaRPr sz="3200" b="1" i="0" u="none" strike="noStrike" cap="none">
              <a:solidFill>
                <a:schemeClr val="dk1"/>
              </a:solidFill>
              <a:latin typeface="Oswald"/>
              <a:ea typeface="Oswald"/>
              <a:cs typeface="Oswald"/>
              <a:sym typeface="Oswald"/>
            </a:endParaRPr>
          </a:p>
        </p:txBody>
      </p:sp>
      <p:sp>
        <p:nvSpPr>
          <p:cNvPr id="1629" name="Shape 1629"/>
          <p:cNvSpPr txBox="1">
            <a:spLocks noGrp="1"/>
          </p:cNvSpPr>
          <p:nvPr>
            <p:ph type="body" idx="1"/>
          </p:nvPr>
        </p:nvSpPr>
        <p:spPr>
          <a:xfrm>
            <a:off x="475488" y="1463040"/>
            <a:ext cx="11916181" cy="5184861"/>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chemeClr val="lt1"/>
              </a:buClr>
              <a:buSzPts val="2800"/>
              <a:buFont typeface="Georgia"/>
              <a:buNone/>
            </a:pPr>
            <a:r>
              <a:rPr lang="en-US" sz="9600" b="1" i="0" u="none" strike="noStrike" cap="none">
                <a:solidFill>
                  <a:schemeClr val="lt1"/>
                </a:solidFill>
                <a:latin typeface="Oswald"/>
                <a:ea typeface="Oswald"/>
                <a:cs typeface="Oswald"/>
                <a:sym typeface="Oswald"/>
              </a:rPr>
              <a:t>INDEPENDENT </a:t>
            </a:r>
            <a:br>
              <a:rPr lang="en-US" sz="9600" b="1" i="0" u="none" strike="noStrike" cap="none">
                <a:solidFill>
                  <a:schemeClr val="lt1"/>
                </a:solidFill>
                <a:latin typeface="Oswald"/>
                <a:ea typeface="Oswald"/>
                <a:cs typeface="Oswald"/>
                <a:sym typeface="Oswald"/>
              </a:rPr>
            </a:br>
            <a:r>
              <a:rPr lang="en-US" sz="9600" b="1" i="0" u="none" strike="noStrike" cap="none">
                <a:solidFill>
                  <a:schemeClr val="lt1"/>
                </a:solidFill>
                <a:latin typeface="Oswald"/>
                <a:ea typeface="Oswald"/>
                <a:cs typeface="Oswald"/>
                <a:sym typeface="Oswald"/>
              </a:rPr>
              <a:t>PRACTICE: </a:t>
            </a:r>
            <a:br>
              <a:rPr lang="en-US" sz="9600" b="1" i="0" u="none" strike="noStrike" cap="none">
                <a:solidFill>
                  <a:schemeClr val="lt1"/>
                </a:solidFill>
                <a:latin typeface="Oswald"/>
                <a:ea typeface="Oswald"/>
                <a:cs typeface="Oswald"/>
                <a:sym typeface="Oswald"/>
              </a:rPr>
            </a:br>
            <a:r>
              <a:rPr lang="en-US" sz="9600" b="1" i="0" u="none" strike="noStrike" cap="none">
                <a:solidFill>
                  <a:schemeClr val="lt1"/>
                </a:solidFill>
                <a:latin typeface="Oswald"/>
                <a:ea typeface="Oswald"/>
                <a:cs typeface="Oswald"/>
                <a:sym typeface="Oswald"/>
              </a:rPr>
              <a:t>ANALYZE DATA</a:t>
            </a:r>
            <a:endParaRPr sz="9600" b="1" i="0" u="none" strike="noStrike" cap="none">
              <a:solidFill>
                <a:schemeClr val="lt1"/>
              </a:solidFill>
              <a:latin typeface="Oswald"/>
              <a:ea typeface="Oswald"/>
              <a:cs typeface="Oswald"/>
              <a:sym typeface="Oswa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33"/>
        <p:cNvGrpSpPr/>
        <p:nvPr/>
      </p:nvGrpSpPr>
      <p:grpSpPr>
        <a:xfrm>
          <a:off x="0" y="0"/>
          <a:ext cx="0" cy="0"/>
          <a:chOff x="0" y="0"/>
          <a:chExt cx="0" cy="0"/>
        </a:xfrm>
      </p:grpSpPr>
      <p:sp>
        <p:nvSpPr>
          <p:cNvPr id="1634" name="Shape 1634"/>
          <p:cNvSpPr/>
          <p:nvPr/>
        </p:nvSpPr>
        <p:spPr>
          <a:xfrm>
            <a:off x="2976801" y="2296241"/>
            <a:ext cx="9714441" cy="4342500"/>
          </a:xfrm>
          <a:prstGeom prst="rect">
            <a:avLst/>
          </a:prstGeom>
          <a:noFill/>
          <a:ln>
            <a:noFill/>
          </a:ln>
        </p:spPr>
        <p:txBody>
          <a:bodyPr spcFirstLastPara="1" wrap="square" lIns="50800" tIns="50800" rIns="50800" bIns="50800" anchor="ctr" anchorCtr="0">
            <a:noAutofit/>
          </a:bodyPr>
          <a:lstStyle/>
          <a:p>
            <a:pPr marL="0" marR="0" lvl="0" indent="0" algn="l" rtl="0">
              <a:lnSpc>
                <a:spcPct val="120000"/>
              </a:lnSpc>
              <a:spcBef>
                <a:spcPts val="0"/>
              </a:spcBef>
              <a:spcAft>
                <a:spcPts val="0"/>
              </a:spcAft>
              <a:buClr>
                <a:srgbClr val="000000"/>
              </a:buClr>
              <a:buSzPts val="2400"/>
              <a:buFont typeface="Arial"/>
              <a:buNone/>
            </a:pPr>
            <a:endParaRPr sz="2400" b="0" i="0" u="none" strike="noStrike" cap="none">
              <a:solidFill>
                <a:schemeClr val="dk1"/>
              </a:solidFill>
              <a:latin typeface="Georgia"/>
              <a:ea typeface="Georgia"/>
              <a:cs typeface="Georgia"/>
              <a:sym typeface="Georgia"/>
            </a:endParaRPr>
          </a:p>
        </p:txBody>
      </p:sp>
      <p:sp>
        <p:nvSpPr>
          <p:cNvPr id="1635" name="Shape 1635"/>
          <p:cNvSpPr/>
          <p:nvPr/>
        </p:nvSpPr>
        <p:spPr>
          <a:xfrm>
            <a:off x="4242487" y="1755449"/>
            <a:ext cx="3604200" cy="25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000"/>
              <a:buFont typeface="Oswald"/>
              <a:buNone/>
            </a:pPr>
            <a:r>
              <a:rPr lang="en-US" sz="2000" b="1" i="0" u="none" strike="noStrike" cap="none">
                <a:solidFill>
                  <a:srgbClr val="000000"/>
                </a:solidFill>
                <a:latin typeface="Oswald"/>
                <a:ea typeface="Oswald"/>
                <a:cs typeface="Oswald"/>
                <a:sym typeface="Oswald"/>
              </a:rPr>
              <a:t>: PART 1</a:t>
            </a:r>
            <a:endParaRPr sz="1400" b="0" i="0" u="none" strike="noStrike" cap="none">
              <a:solidFill>
                <a:srgbClr val="000000"/>
              </a:solidFill>
              <a:latin typeface="Arial"/>
              <a:ea typeface="Arial"/>
              <a:cs typeface="Arial"/>
              <a:sym typeface="Arial"/>
            </a:endParaRPr>
          </a:p>
        </p:txBody>
      </p:sp>
      <p:cxnSp>
        <p:nvCxnSpPr>
          <p:cNvPr id="1636" name="Shape 1636"/>
          <p:cNvCxnSpPr/>
          <p:nvPr/>
        </p:nvCxnSpPr>
        <p:spPr>
          <a:xfrm rot="10800000">
            <a:off x="2497950" y="1755450"/>
            <a:ext cx="0" cy="4661100"/>
          </a:xfrm>
          <a:prstGeom prst="straightConnector1">
            <a:avLst/>
          </a:prstGeom>
          <a:noFill/>
          <a:ln w="9525" cap="flat" cmpd="sng">
            <a:solidFill>
              <a:srgbClr val="B7B7B7"/>
            </a:solidFill>
            <a:prstDash val="solid"/>
            <a:round/>
            <a:headEnd type="none" w="sm" len="sm"/>
            <a:tailEnd type="none" w="sm" len="sm"/>
          </a:ln>
        </p:spPr>
      </p:cxnSp>
      <p:pic>
        <p:nvPicPr>
          <p:cNvPr id="1637" name="Shape 1637" descr="Image result for excel logo"/>
          <p:cNvPicPr preferRelativeResize="0"/>
          <p:nvPr/>
        </p:nvPicPr>
        <p:blipFill rotWithShape="1">
          <a:blip r:embed="rId3">
            <a:alphaModFix/>
          </a:blip>
          <a:srcRect/>
          <a:stretch/>
        </p:blipFill>
        <p:spPr>
          <a:xfrm>
            <a:off x="11721147" y="696279"/>
            <a:ext cx="512020" cy="512022"/>
          </a:xfrm>
          <a:prstGeom prst="rect">
            <a:avLst/>
          </a:prstGeom>
          <a:noFill/>
          <a:ln>
            <a:noFill/>
          </a:ln>
        </p:spPr>
      </p:pic>
      <p:sp>
        <p:nvSpPr>
          <p:cNvPr id="1638" name="Shape 1638"/>
          <p:cNvSpPr txBox="1">
            <a:spLocks noGrp="1"/>
          </p:cNvSpPr>
          <p:nvPr>
            <p:ph type="title"/>
          </p:nvPr>
        </p:nvSpPr>
        <p:spPr>
          <a:xfrm>
            <a:off x="497380" y="596672"/>
            <a:ext cx="11773200" cy="74239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ACTIVITY: ANALYZE DATA (USING EXCEL)</a:t>
            </a:r>
            <a:endParaRPr sz="3200" b="1" i="0" u="none" strike="noStrike" cap="none">
              <a:solidFill>
                <a:schemeClr val="dk1"/>
              </a:solidFill>
              <a:latin typeface="Oswald"/>
              <a:ea typeface="Oswald"/>
              <a:cs typeface="Oswald"/>
              <a:sym typeface="Oswald"/>
            </a:endParaRPr>
          </a:p>
        </p:txBody>
      </p:sp>
      <p:sp>
        <p:nvSpPr>
          <p:cNvPr id="1639" name="Shape 1639"/>
          <p:cNvSpPr txBox="1">
            <a:spLocks noGrp="1"/>
          </p:cNvSpPr>
          <p:nvPr>
            <p:ph type="body" idx="1"/>
          </p:nvPr>
        </p:nvSpPr>
        <p:spPr>
          <a:xfrm>
            <a:off x="2951450" y="2258824"/>
            <a:ext cx="8758468" cy="415292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Georgia"/>
                <a:ea typeface="Georgia"/>
                <a:cs typeface="Georgia"/>
                <a:sym typeface="Georgia"/>
              </a:rPr>
              <a:t>In Excel, take five minutes to review the “story of one row” and prepare </a:t>
            </a:r>
            <a:br>
              <a:rPr lang="en-US" sz="1800" b="0" i="0" u="none" strike="noStrike" cap="none">
                <a:solidFill>
                  <a:schemeClr val="dk1"/>
                </a:solidFill>
                <a:latin typeface="Georgia"/>
                <a:ea typeface="Georgia"/>
                <a:cs typeface="Georgia"/>
                <a:sym typeface="Georgia"/>
              </a:rPr>
            </a:br>
            <a:r>
              <a:rPr lang="en-US" sz="1800" b="0" i="0" u="none" strike="noStrike" cap="none">
                <a:solidFill>
                  <a:schemeClr val="dk1"/>
                </a:solidFill>
                <a:latin typeface="Georgia"/>
                <a:ea typeface="Georgia"/>
                <a:cs typeface="Georgia"/>
                <a:sym typeface="Georgia"/>
              </a:rPr>
              <a:t>a few hypotheses for the Superstore data set.</a:t>
            </a:r>
            <a:br>
              <a:rPr lang="en-US" sz="1800" b="0" i="0" u="none" strike="noStrike" cap="none">
                <a:solidFill>
                  <a:schemeClr val="dk1"/>
                </a:solidFill>
                <a:latin typeface="Georgia"/>
                <a:ea typeface="Georgia"/>
                <a:cs typeface="Georgia"/>
                <a:sym typeface="Georgia"/>
              </a:rPr>
            </a:br>
            <a:endParaRPr sz="1800" b="0" i="0" u="none" strike="noStrike" cap="none">
              <a:solidFill>
                <a:schemeClr val="dk1"/>
              </a:solidFill>
              <a:latin typeface="Georgia"/>
              <a:ea typeface="Georgia"/>
              <a:cs typeface="Georgia"/>
              <a:sym typeface="Georgia"/>
            </a:endParaRPr>
          </a:p>
          <a:p>
            <a:pPr marL="0" marR="0" lvl="0" indent="0" algn="l" rtl="0">
              <a:lnSpc>
                <a:spcPct val="100000"/>
              </a:lnSpc>
              <a:spcBef>
                <a:spcPts val="600"/>
              </a:spcBef>
              <a:spcAft>
                <a:spcPts val="0"/>
              </a:spcAft>
              <a:buClr>
                <a:schemeClr val="dk1"/>
              </a:buClr>
              <a:buSzPts val="1800"/>
              <a:buFont typeface="Calibri"/>
              <a:buNone/>
            </a:pPr>
            <a:r>
              <a:rPr lang="en-US" sz="1800" b="0" i="0" u="none" strike="noStrike" cap="none">
                <a:solidFill>
                  <a:schemeClr val="dk1"/>
                </a:solidFill>
                <a:latin typeface="Georgia"/>
                <a:ea typeface="Georgia"/>
                <a:cs typeface="Georgia"/>
                <a:sym typeface="Georgia"/>
              </a:rPr>
              <a:t>Consider these questions: </a:t>
            </a:r>
            <a:endParaRPr sz="1800" b="0" i="0" u="none" strike="noStrike" cap="none">
              <a:solidFill>
                <a:schemeClr val="dk1"/>
              </a:solidFill>
              <a:latin typeface="Georgia"/>
              <a:ea typeface="Georgia"/>
              <a:cs typeface="Georgia"/>
              <a:sym typeface="Georgia"/>
            </a:endParaRPr>
          </a:p>
          <a:p>
            <a:pPr marL="457200" marR="0" lvl="0" indent="-342900" algn="l" rtl="0">
              <a:lnSpc>
                <a:spcPct val="114000"/>
              </a:lnSpc>
              <a:spcBef>
                <a:spcPts val="600"/>
              </a:spcBef>
              <a:spcAft>
                <a:spcPts val="0"/>
              </a:spcAft>
              <a:buClr>
                <a:schemeClr val="dk1"/>
              </a:buClr>
              <a:buSzPts val="1800"/>
              <a:buFont typeface="Georgia"/>
              <a:buChar char="●"/>
            </a:pPr>
            <a:r>
              <a:rPr lang="en-US" sz="1800" b="0" i="0" u="none" strike="noStrike" cap="none">
                <a:solidFill>
                  <a:schemeClr val="dk1"/>
                </a:solidFill>
                <a:latin typeface="Georgia"/>
                <a:ea typeface="Georgia"/>
                <a:cs typeface="Georgia"/>
                <a:sym typeface="Georgia"/>
              </a:rPr>
              <a:t>Which product categories or subcategories are not doing well?  </a:t>
            </a:r>
            <a:endParaRPr sz="1800" b="0" i="0" u="none" strike="noStrike" cap="none">
              <a:solidFill>
                <a:schemeClr val="dk1"/>
              </a:solidFill>
              <a:latin typeface="Georgia"/>
              <a:ea typeface="Georgia"/>
              <a:cs typeface="Georgia"/>
              <a:sym typeface="Georgia"/>
            </a:endParaRPr>
          </a:p>
          <a:p>
            <a:pPr marL="457200" marR="0" lvl="0" indent="-342900" algn="l" rtl="0">
              <a:lnSpc>
                <a:spcPct val="114000"/>
              </a:lnSpc>
              <a:spcBef>
                <a:spcPts val="0"/>
              </a:spcBef>
              <a:spcAft>
                <a:spcPts val="0"/>
              </a:spcAft>
              <a:buClr>
                <a:schemeClr val="dk1"/>
              </a:buClr>
              <a:buSzPts val="1800"/>
              <a:buFont typeface="Georgia"/>
              <a:buChar char="●"/>
            </a:pPr>
            <a:r>
              <a:rPr lang="en-US" sz="1800" b="0" i="0" u="none" strike="noStrike" cap="none">
                <a:solidFill>
                  <a:schemeClr val="dk1"/>
                </a:solidFill>
                <a:latin typeface="Georgia"/>
                <a:ea typeface="Georgia"/>
                <a:cs typeface="Georgia"/>
                <a:sym typeface="Georgia"/>
              </a:rPr>
              <a:t>Can a product be a problem even if it has high sales?  </a:t>
            </a:r>
            <a:endParaRPr sz="1800" b="0" i="0" u="none" strike="noStrike" cap="none">
              <a:solidFill>
                <a:schemeClr val="dk1"/>
              </a:solidFill>
              <a:latin typeface="Georgia"/>
              <a:ea typeface="Georgia"/>
              <a:cs typeface="Georgia"/>
              <a:sym typeface="Georgia"/>
            </a:endParaRPr>
          </a:p>
          <a:p>
            <a:pPr marL="457200" marR="0" lvl="0" indent="-342900" algn="l" rtl="0">
              <a:lnSpc>
                <a:spcPct val="114000"/>
              </a:lnSpc>
              <a:spcBef>
                <a:spcPts val="0"/>
              </a:spcBef>
              <a:spcAft>
                <a:spcPts val="0"/>
              </a:spcAft>
              <a:buClr>
                <a:schemeClr val="dk1"/>
              </a:buClr>
              <a:buSzPts val="1800"/>
              <a:buFont typeface="Georgia"/>
              <a:buChar char="●"/>
            </a:pPr>
            <a:r>
              <a:rPr lang="en-US" sz="1800" b="0" i="0" u="none" strike="noStrike" cap="none">
                <a:solidFill>
                  <a:schemeClr val="dk1"/>
                </a:solidFill>
                <a:latin typeface="Georgia"/>
                <a:ea typeface="Georgia"/>
                <a:cs typeface="Georgia"/>
                <a:sym typeface="Georgia"/>
              </a:rPr>
              <a:t>How should we define underperforming products?  </a:t>
            </a:r>
            <a:endParaRPr sz="1800" b="0" i="0" u="none" strike="noStrike" cap="none">
              <a:solidFill>
                <a:schemeClr val="dk1"/>
              </a:solidFill>
              <a:latin typeface="Georgia"/>
              <a:ea typeface="Georgia"/>
              <a:cs typeface="Georgia"/>
              <a:sym typeface="Georgia"/>
            </a:endParaRPr>
          </a:p>
          <a:p>
            <a:pPr marL="457200" marR="0" lvl="0" indent="-342900" algn="l" rtl="0">
              <a:lnSpc>
                <a:spcPct val="114000"/>
              </a:lnSpc>
              <a:spcBef>
                <a:spcPts val="0"/>
              </a:spcBef>
              <a:spcAft>
                <a:spcPts val="0"/>
              </a:spcAft>
              <a:buClr>
                <a:schemeClr val="dk1"/>
              </a:buClr>
              <a:buSzPts val="1800"/>
              <a:buFont typeface="Georgia"/>
              <a:buChar char="●"/>
            </a:pPr>
            <a:r>
              <a:rPr lang="en-US" sz="1800" b="0" i="0" u="none" strike="noStrike" cap="none">
                <a:solidFill>
                  <a:schemeClr val="dk1"/>
                </a:solidFill>
                <a:latin typeface="Georgia"/>
                <a:ea typeface="Georgia"/>
                <a:cs typeface="Georgia"/>
                <a:sym typeface="Georgia"/>
              </a:rPr>
              <a:t>If a product is not performing well but has a large market share (lots of customers), is it worth keeping?   </a:t>
            </a:r>
            <a:br>
              <a:rPr lang="en-US" sz="1800" b="0" i="0" u="none" strike="noStrike" cap="none">
                <a:solidFill>
                  <a:schemeClr val="dk1"/>
                </a:solidFill>
                <a:latin typeface="Georgia"/>
                <a:ea typeface="Georgia"/>
                <a:cs typeface="Georgia"/>
                <a:sym typeface="Georgia"/>
              </a:rPr>
            </a:br>
            <a:endParaRPr sz="1800" b="0" i="0" u="none" strike="noStrike" cap="none">
              <a:solidFill>
                <a:schemeClr val="dk1"/>
              </a:solidFill>
              <a:latin typeface="Georgia"/>
              <a:ea typeface="Georgia"/>
              <a:cs typeface="Georgia"/>
              <a:sym typeface="Georgia"/>
            </a:endParaRPr>
          </a:p>
          <a:p>
            <a:pPr marL="0" marR="0" lvl="0" indent="0" algn="l" rtl="0">
              <a:lnSpc>
                <a:spcPct val="100000"/>
              </a:lnSpc>
              <a:spcBef>
                <a:spcPts val="600"/>
              </a:spcBef>
              <a:spcAft>
                <a:spcPts val="0"/>
              </a:spcAft>
              <a:buClr>
                <a:schemeClr val="dk1"/>
              </a:buClr>
              <a:buSzPts val="1800"/>
              <a:buFont typeface="Calibri"/>
              <a:buNone/>
            </a:pPr>
            <a:r>
              <a:rPr lang="en-US" sz="1800" b="0" i="0" u="none" strike="noStrike" cap="none">
                <a:solidFill>
                  <a:schemeClr val="dk1"/>
                </a:solidFill>
                <a:latin typeface="Georgia"/>
                <a:ea typeface="Georgia"/>
                <a:cs typeface="Georgia"/>
                <a:sym typeface="Georgia"/>
              </a:rPr>
              <a:t>Share your hypotheses with the class.</a:t>
            </a:r>
            <a:endParaRPr sz="1800" b="0" i="0" u="none" strike="noStrike" cap="none">
              <a:solidFill>
                <a:schemeClr val="dk1"/>
              </a:solidFill>
              <a:latin typeface="Georgia"/>
              <a:ea typeface="Georgia"/>
              <a:cs typeface="Georgia"/>
              <a:sym typeface="Georgi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43"/>
        <p:cNvGrpSpPr/>
        <p:nvPr/>
      </p:nvGrpSpPr>
      <p:grpSpPr>
        <a:xfrm>
          <a:off x="0" y="0"/>
          <a:ext cx="0" cy="0"/>
          <a:chOff x="0" y="0"/>
          <a:chExt cx="0" cy="0"/>
        </a:xfrm>
      </p:grpSpPr>
      <p:sp>
        <p:nvSpPr>
          <p:cNvPr id="1644" name="Shape 1644"/>
          <p:cNvSpPr/>
          <p:nvPr/>
        </p:nvSpPr>
        <p:spPr>
          <a:xfrm>
            <a:off x="2976800" y="2168240"/>
            <a:ext cx="9439500" cy="4485247"/>
          </a:xfrm>
          <a:prstGeom prst="rect">
            <a:avLst/>
          </a:prstGeom>
          <a:noFill/>
          <a:ln>
            <a:noFill/>
          </a:ln>
        </p:spPr>
        <p:txBody>
          <a:bodyPr spcFirstLastPara="1" wrap="square" lIns="50800" tIns="50800" rIns="50800" bIns="50800" anchor="ctr" anchorCtr="0">
            <a:noAutofit/>
          </a:bodyPr>
          <a:lstStyle/>
          <a:p>
            <a:pPr marL="0" marR="0" lvl="0" indent="0" algn="l" rtl="0">
              <a:lnSpc>
                <a:spcPct val="12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sp>
        <p:nvSpPr>
          <p:cNvPr id="1645" name="Shape 1645"/>
          <p:cNvSpPr/>
          <p:nvPr/>
        </p:nvSpPr>
        <p:spPr>
          <a:xfrm>
            <a:off x="4252417" y="1774199"/>
            <a:ext cx="2280600" cy="24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000"/>
              <a:buFont typeface="Oswald"/>
              <a:buNone/>
            </a:pPr>
            <a:r>
              <a:rPr lang="en-US" sz="2000" b="1" i="0" u="none" strike="noStrike" cap="none">
                <a:solidFill>
                  <a:srgbClr val="000000"/>
                </a:solidFill>
                <a:latin typeface="Oswald"/>
                <a:ea typeface="Oswald"/>
                <a:cs typeface="Oswald"/>
                <a:sym typeface="Oswald"/>
              </a:rPr>
              <a:t>: PART 2</a:t>
            </a:r>
            <a:endParaRPr sz="1400" b="0" i="0" u="none" strike="noStrike" cap="none">
              <a:solidFill>
                <a:srgbClr val="000000"/>
              </a:solidFill>
              <a:latin typeface="Arial"/>
              <a:ea typeface="Arial"/>
              <a:cs typeface="Arial"/>
              <a:sym typeface="Arial"/>
            </a:endParaRPr>
          </a:p>
        </p:txBody>
      </p:sp>
      <p:cxnSp>
        <p:nvCxnSpPr>
          <p:cNvPr id="1646" name="Shape 1646"/>
          <p:cNvCxnSpPr/>
          <p:nvPr/>
        </p:nvCxnSpPr>
        <p:spPr>
          <a:xfrm rot="10800000">
            <a:off x="2497950" y="1755450"/>
            <a:ext cx="0" cy="4661100"/>
          </a:xfrm>
          <a:prstGeom prst="straightConnector1">
            <a:avLst/>
          </a:prstGeom>
          <a:noFill/>
          <a:ln w="9525" cap="flat" cmpd="sng">
            <a:solidFill>
              <a:srgbClr val="B7B7B7"/>
            </a:solidFill>
            <a:prstDash val="solid"/>
            <a:round/>
            <a:headEnd type="none" w="sm" len="sm"/>
            <a:tailEnd type="none" w="sm" len="sm"/>
          </a:ln>
        </p:spPr>
      </p:cxnSp>
      <p:sp>
        <p:nvSpPr>
          <p:cNvPr id="1647" name="Shape 1647"/>
          <p:cNvSpPr/>
          <p:nvPr/>
        </p:nvSpPr>
        <p:spPr>
          <a:xfrm>
            <a:off x="635000" y="736600"/>
            <a:ext cx="106176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Oswald"/>
              <a:ea typeface="Oswald"/>
              <a:cs typeface="Oswald"/>
              <a:sym typeface="Oswald"/>
            </a:endParaRPr>
          </a:p>
        </p:txBody>
      </p:sp>
      <p:pic>
        <p:nvPicPr>
          <p:cNvPr id="1648" name="Shape 1648" descr="Image result for tableau software icon small"/>
          <p:cNvPicPr preferRelativeResize="0"/>
          <p:nvPr/>
        </p:nvPicPr>
        <p:blipFill rotWithShape="1">
          <a:blip r:embed="rId3">
            <a:alphaModFix/>
          </a:blip>
          <a:srcRect t="1" b="21573"/>
          <a:stretch/>
        </p:blipFill>
        <p:spPr>
          <a:xfrm>
            <a:off x="11648218" y="665692"/>
            <a:ext cx="667690" cy="523638"/>
          </a:xfrm>
          <a:prstGeom prst="rect">
            <a:avLst/>
          </a:prstGeom>
          <a:noFill/>
          <a:ln>
            <a:noFill/>
          </a:ln>
        </p:spPr>
      </p:pic>
      <p:sp>
        <p:nvSpPr>
          <p:cNvPr id="1649" name="Shape 1649"/>
          <p:cNvSpPr txBox="1">
            <a:spLocks noGrp="1"/>
          </p:cNvSpPr>
          <p:nvPr>
            <p:ph type="title"/>
          </p:nvPr>
        </p:nvSpPr>
        <p:spPr>
          <a:xfrm>
            <a:off x="497380" y="596672"/>
            <a:ext cx="11773200" cy="74239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ACTIVITY: ANALYZE DATA (USING TABLEAU)</a:t>
            </a:r>
            <a:endParaRPr sz="3200" b="1" i="0" u="none" strike="noStrike" cap="none">
              <a:solidFill>
                <a:schemeClr val="dk1"/>
              </a:solidFill>
              <a:latin typeface="Oswald"/>
              <a:ea typeface="Oswald"/>
              <a:cs typeface="Oswald"/>
              <a:sym typeface="Oswald"/>
            </a:endParaRPr>
          </a:p>
        </p:txBody>
      </p:sp>
      <p:sp>
        <p:nvSpPr>
          <p:cNvPr id="1650" name="Shape 1650"/>
          <p:cNvSpPr txBox="1">
            <a:spLocks noGrp="1"/>
          </p:cNvSpPr>
          <p:nvPr>
            <p:ph type="body" idx="1"/>
          </p:nvPr>
        </p:nvSpPr>
        <p:spPr>
          <a:xfrm>
            <a:off x="2951450" y="2258824"/>
            <a:ext cx="8758468" cy="415292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Georgia"/>
                <a:ea typeface="Georgia"/>
                <a:cs typeface="Georgia"/>
                <a:sym typeface="Georgia"/>
              </a:rPr>
              <a:t>Take a few minutes to build Tableau visualizations and/or dashboards </a:t>
            </a:r>
            <a:br>
              <a:rPr lang="en-US" sz="1800" b="0" i="0" u="none" strike="noStrike" cap="none">
                <a:solidFill>
                  <a:schemeClr val="dk1"/>
                </a:solidFill>
                <a:latin typeface="Georgia"/>
                <a:ea typeface="Georgia"/>
                <a:cs typeface="Georgia"/>
                <a:sym typeface="Georgia"/>
              </a:rPr>
            </a:br>
            <a:r>
              <a:rPr lang="en-US" sz="1800" b="0" i="0" u="none" strike="noStrike" cap="none">
                <a:solidFill>
                  <a:schemeClr val="dk1"/>
                </a:solidFill>
                <a:latin typeface="Georgia"/>
                <a:ea typeface="Georgia"/>
                <a:cs typeface="Georgia"/>
                <a:sym typeface="Georgia"/>
              </a:rPr>
              <a:t>that answer these questions.</a:t>
            </a:r>
            <a:br>
              <a:rPr lang="en-US" sz="1800" b="0" i="0" u="none" strike="noStrike" cap="none">
                <a:solidFill>
                  <a:schemeClr val="dk1"/>
                </a:solidFill>
                <a:latin typeface="Georgia"/>
                <a:ea typeface="Georgia"/>
                <a:cs typeface="Georgia"/>
                <a:sym typeface="Georgia"/>
              </a:rPr>
            </a:br>
            <a:endParaRPr sz="1800" b="0" i="0" u="none" strike="noStrike" cap="none">
              <a:solidFill>
                <a:schemeClr val="dk1"/>
              </a:solidFill>
              <a:latin typeface="Georgia"/>
              <a:ea typeface="Georgia"/>
              <a:cs typeface="Georgia"/>
              <a:sym typeface="Georgia"/>
            </a:endParaRPr>
          </a:p>
          <a:p>
            <a:pPr marL="0" marR="0" lvl="0" indent="0" algn="l" rtl="0">
              <a:lnSpc>
                <a:spcPct val="100000"/>
              </a:lnSpc>
              <a:spcBef>
                <a:spcPts val="600"/>
              </a:spcBef>
              <a:spcAft>
                <a:spcPts val="0"/>
              </a:spcAft>
              <a:buClr>
                <a:schemeClr val="dk1"/>
              </a:buClr>
              <a:buSzPts val="1800"/>
              <a:buFont typeface="Calibri"/>
              <a:buNone/>
            </a:pPr>
            <a:r>
              <a:rPr lang="en-US" sz="1800" b="0" i="0" u="none" strike="noStrike" cap="none">
                <a:solidFill>
                  <a:schemeClr val="dk1"/>
                </a:solidFill>
                <a:latin typeface="Georgia"/>
                <a:ea typeface="Georgia"/>
                <a:cs typeface="Georgia"/>
                <a:sym typeface="Georgia"/>
              </a:rPr>
              <a:t>Using your initial hypotheses, validate initial answers to:</a:t>
            </a:r>
            <a:endParaRPr sz="1800" b="0" i="0" u="none" strike="noStrike" cap="none">
              <a:solidFill>
                <a:schemeClr val="dk1"/>
              </a:solidFill>
              <a:latin typeface="Georgia"/>
              <a:ea typeface="Georgia"/>
              <a:cs typeface="Georgia"/>
              <a:sym typeface="Georgia"/>
            </a:endParaRPr>
          </a:p>
          <a:p>
            <a:pPr marL="457200" marR="0" lvl="0" indent="-342900" algn="l" rtl="0">
              <a:lnSpc>
                <a:spcPct val="114000"/>
              </a:lnSpc>
              <a:spcBef>
                <a:spcPts val="600"/>
              </a:spcBef>
              <a:spcAft>
                <a:spcPts val="0"/>
              </a:spcAft>
              <a:buClr>
                <a:schemeClr val="dk1"/>
              </a:buClr>
              <a:buSzPts val="1800"/>
              <a:buFont typeface="Georgia"/>
              <a:buChar char="●"/>
            </a:pPr>
            <a:r>
              <a:rPr lang="en-US" sz="1800" b="0" i="0" u="none" strike="noStrike" cap="none">
                <a:solidFill>
                  <a:schemeClr val="dk1"/>
                </a:solidFill>
                <a:latin typeface="Georgia"/>
                <a:ea typeface="Georgia"/>
                <a:cs typeface="Georgia"/>
                <a:sym typeface="Georgia"/>
              </a:rPr>
              <a:t>Which product categories or subcategories are not doing well?  </a:t>
            </a:r>
            <a:endParaRPr sz="1800" b="0" i="0" u="none" strike="noStrike" cap="none">
              <a:solidFill>
                <a:schemeClr val="dk1"/>
              </a:solidFill>
              <a:latin typeface="Georgia"/>
              <a:ea typeface="Georgia"/>
              <a:cs typeface="Georgia"/>
              <a:sym typeface="Georgia"/>
            </a:endParaRPr>
          </a:p>
          <a:p>
            <a:pPr marL="457200" marR="0" lvl="0" indent="-342900" algn="l" rtl="0">
              <a:lnSpc>
                <a:spcPct val="114000"/>
              </a:lnSpc>
              <a:spcBef>
                <a:spcPts val="0"/>
              </a:spcBef>
              <a:spcAft>
                <a:spcPts val="0"/>
              </a:spcAft>
              <a:buClr>
                <a:schemeClr val="dk1"/>
              </a:buClr>
              <a:buSzPts val="1800"/>
              <a:buFont typeface="Georgia"/>
              <a:buChar char="●"/>
            </a:pPr>
            <a:r>
              <a:rPr lang="en-US" sz="1800" b="0" i="0" u="none" strike="noStrike" cap="none">
                <a:solidFill>
                  <a:schemeClr val="dk1"/>
                </a:solidFill>
                <a:latin typeface="Georgia"/>
                <a:ea typeface="Georgia"/>
                <a:cs typeface="Georgia"/>
                <a:sym typeface="Georgia"/>
              </a:rPr>
              <a:t>Can a product be a problem even if it has high sales?  </a:t>
            </a:r>
            <a:endParaRPr sz="1800" b="0" i="0" u="none" strike="noStrike" cap="none">
              <a:solidFill>
                <a:schemeClr val="dk1"/>
              </a:solidFill>
              <a:latin typeface="Georgia"/>
              <a:ea typeface="Georgia"/>
              <a:cs typeface="Georgia"/>
              <a:sym typeface="Georgia"/>
            </a:endParaRPr>
          </a:p>
          <a:p>
            <a:pPr marL="457200" marR="0" lvl="0" indent="-342900" algn="l" rtl="0">
              <a:lnSpc>
                <a:spcPct val="114000"/>
              </a:lnSpc>
              <a:spcBef>
                <a:spcPts val="0"/>
              </a:spcBef>
              <a:spcAft>
                <a:spcPts val="0"/>
              </a:spcAft>
              <a:buClr>
                <a:schemeClr val="dk1"/>
              </a:buClr>
              <a:buSzPts val="1800"/>
              <a:buFont typeface="Georgia"/>
              <a:buChar char="●"/>
            </a:pPr>
            <a:r>
              <a:rPr lang="en-US" sz="1800" b="0" i="0" u="none" strike="noStrike" cap="none">
                <a:solidFill>
                  <a:schemeClr val="dk1"/>
                </a:solidFill>
                <a:latin typeface="Georgia"/>
                <a:ea typeface="Georgia"/>
                <a:cs typeface="Georgia"/>
                <a:sym typeface="Georgia"/>
              </a:rPr>
              <a:t>How should we define underperforming products?  </a:t>
            </a:r>
            <a:endParaRPr sz="1800" b="0" i="0" u="none" strike="noStrike" cap="none">
              <a:solidFill>
                <a:schemeClr val="dk1"/>
              </a:solidFill>
              <a:latin typeface="Georgia"/>
              <a:ea typeface="Georgia"/>
              <a:cs typeface="Georgia"/>
              <a:sym typeface="Georgia"/>
            </a:endParaRPr>
          </a:p>
          <a:p>
            <a:pPr marL="457200" marR="0" lvl="0" indent="-342900" algn="l" rtl="0">
              <a:lnSpc>
                <a:spcPct val="114000"/>
              </a:lnSpc>
              <a:spcBef>
                <a:spcPts val="0"/>
              </a:spcBef>
              <a:spcAft>
                <a:spcPts val="0"/>
              </a:spcAft>
              <a:buClr>
                <a:schemeClr val="dk1"/>
              </a:buClr>
              <a:buSzPts val="1800"/>
              <a:buFont typeface="Georgia"/>
              <a:buChar char="●"/>
            </a:pPr>
            <a:r>
              <a:rPr lang="en-US" sz="1800" b="0" i="0" u="none" strike="noStrike" cap="none">
                <a:solidFill>
                  <a:schemeClr val="dk1"/>
                </a:solidFill>
                <a:latin typeface="Georgia"/>
                <a:ea typeface="Georgia"/>
                <a:cs typeface="Georgia"/>
                <a:sym typeface="Georgia"/>
              </a:rPr>
              <a:t>If a product is not performing well but a has large market share (lots of customers), is it worth keeping?   </a:t>
            </a:r>
            <a:br>
              <a:rPr lang="en-US" sz="1800" b="0" i="0" u="none" strike="noStrike" cap="none">
                <a:solidFill>
                  <a:schemeClr val="dk1"/>
                </a:solidFill>
                <a:latin typeface="Georgia"/>
                <a:ea typeface="Georgia"/>
                <a:cs typeface="Georgia"/>
                <a:sym typeface="Georgia"/>
              </a:rPr>
            </a:br>
            <a:endParaRPr sz="1800" b="0" i="0" u="none" strike="noStrike" cap="none">
              <a:solidFill>
                <a:schemeClr val="dk1"/>
              </a:solidFill>
              <a:latin typeface="Georgia"/>
              <a:ea typeface="Georgia"/>
              <a:cs typeface="Georgia"/>
              <a:sym typeface="Georgia"/>
            </a:endParaRPr>
          </a:p>
          <a:p>
            <a:pPr marL="0" marR="0" lvl="0" indent="0" algn="l" rtl="0">
              <a:lnSpc>
                <a:spcPct val="100000"/>
              </a:lnSpc>
              <a:spcBef>
                <a:spcPts val="600"/>
              </a:spcBef>
              <a:spcAft>
                <a:spcPts val="0"/>
              </a:spcAft>
              <a:buClr>
                <a:schemeClr val="dk1"/>
              </a:buClr>
              <a:buSzPts val="1800"/>
              <a:buFont typeface="Calibri"/>
              <a:buNone/>
            </a:pPr>
            <a:r>
              <a:rPr lang="en-US" sz="1800" b="0" i="0" u="none" strike="noStrike" cap="none">
                <a:solidFill>
                  <a:schemeClr val="dk1"/>
                </a:solidFill>
                <a:latin typeface="Georgia"/>
                <a:ea typeface="Georgia"/>
                <a:cs typeface="Georgia"/>
                <a:sym typeface="Georgia"/>
              </a:rPr>
              <a:t>Share your insights (and relative time/effort required)!</a:t>
            </a:r>
            <a:endParaRPr sz="1800" b="0" i="0" u="none" strike="noStrike" cap="none">
              <a:solidFill>
                <a:schemeClr val="dk1"/>
              </a:solidFill>
              <a:latin typeface="Georgia"/>
              <a:ea typeface="Georgia"/>
              <a:cs typeface="Georgia"/>
              <a:sym typeface="Georgi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54"/>
        <p:cNvGrpSpPr/>
        <p:nvPr/>
      </p:nvGrpSpPr>
      <p:grpSpPr>
        <a:xfrm>
          <a:off x="0" y="0"/>
          <a:ext cx="0" cy="0"/>
          <a:chOff x="0" y="0"/>
          <a:chExt cx="0" cy="0"/>
        </a:xfrm>
      </p:grpSpPr>
      <p:sp>
        <p:nvSpPr>
          <p:cNvPr id="1655" name="Shape 1655"/>
          <p:cNvSpPr txBox="1">
            <a:spLocks noGrp="1"/>
          </p:cNvSpPr>
          <p:nvPr>
            <p:ph type="title"/>
          </p:nvPr>
        </p:nvSpPr>
        <p:spPr>
          <a:xfrm>
            <a:off x="495928" y="600230"/>
            <a:ext cx="11838716" cy="72987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CALCULATIONS AND ANALYSIS IN TABLEAU</a:t>
            </a:r>
            <a:endParaRPr sz="3200" b="1" i="0" u="none" strike="noStrike" cap="none">
              <a:solidFill>
                <a:schemeClr val="dk1"/>
              </a:solidFill>
              <a:latin typeface="Oswald"/>
              <a:ea typeface="Oswald"/>
              <a:cs typeface="Oswald"/>
              <a:sym typeface="Oswald"/>
            </a:endParaRPr>
          </a:p>
        </p:txBody>
      </p:sp>
      <p:sp>
        <p:nvSpPr>
          <p:cNvPr id="1656" name="Shape 1656"/>
          <p:cNvSpPr txBox="1">
            <a:spLocks noGrp="1"/>
          </p:cNvSpPr>
          <p:nvPr>
            <p:ph type="body" idx="1"/>
          </p:nvPr>
        </p:nvSpPr>
        <p:spPr>
          <a:xfrm>
            <a:off x="475488" y="1463040"/>
            <a:ext cx="11916181" cy="5184861"/>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chemeClr val="lt1"/>
              </a:buClr>
              <a:buSzPts val="2800"/>
              <a:buFont typeface="Georgia"/>
              <a:buNone/>
            </a:pPr>
            <a:r>
              <a:rPr lang="en-US" sz="9600" b="1" i="0" u="none" strike="noStrike" cap="none">
                <a:solidFill>
                  <a:schemeClr val="lt1"/>
                </a:solidFill>
                <a:latin typeface="Oswald"/>
                <a:ea typeface="Oswald"/>
                <a:cs typeface="Oswald"/>
                <a:sym typeface="Oswald"/>
              </a:rPr>
              <a:t>CONCLUSION</a:t>
            </a:r>
            <a:endParaRPr sz="9600" b="1" i="0" u="none" strike="noStrike" cap="none">
              <a:solidFill>
                <a:schemeClr val="lt1"/>
              </a:solidFill>
              <a:latin typeface="Oswald"/>
              <a:ea typeface="Oswald"/>
              <a:cs typeface="Oswald"/>
              <a:sym typeface="Oswa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60"/>
        <p:cNvGrpSpPr/>
        <p:nvPr/>
      </p:nvGrpSpPr>
      <p:grpSpPr>
        <a:xfrm>
          <a:off x="0" y="0"/>
          <a:ext cx="0" cy="0"/>
          <a:chOff x="0" y="0"/>
          <a:chExt cx="0" cy="0"/>
        </a:xfrm>
      </p:grpSpPr>
      <p:sp>
        <p:nvSpPr>
          <p:cNvPr id="1661" name="Shape 1661"/>
          <p:cNvSpPr/>
          <p:nvPr/>
        </p:nvSpPr>
        <p:spPr>
          <a:xfrm>
            <a:off x="585744" y="689207"/>
            <a:ext cx="11706898"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chemeClr val="dk1"/>
              </a:solidFill>
              <a:latin typeface="Oswald"/>
              <a:ea typeface="Oswald"/>
              <a:cs typeface="Oswald"/>
              <a:sym typeface="Oswald"/>
            </a:endParaRPr>
          </a:p>
        </p:txBody>
      </p:sp>
      <p:sp>
        <p:nvSpPr>
          <p:cNvPr id="1662" name="Shape 1662"/>
          <p:cNvSpPr txBox="1">
            <a:spLocks noGrp="1"/>
          </p:cNvSpPr>
          <p:nvPr>
            <p:ph type="body" idx="1"/>
          </p:nvPr>
        </p:nvSpPr>
        <p:spPr>
          <a:xfrm>
            <a:off x="635000" y="2303253"/>
            <a:ext cx="11734801" cy="437660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Georgia"/>
              <a:buNone/>
            </a:pPr>
            <a:r>
              <a:rPr lang="en-US" sz="2400" b="0" i="0" u="none" strike="noStrike" cap="none">
                <a:solidFill>
                  <a:schemeClr val="dk1"/>
                </a:solidFill>
                <a:latin typeface="Georgia"/>
                <a:ea typeface="Georgia"/>
                <a:cs typeface="Georgia"/>
                <a:sym typeface="Georgia"/>
              </a:rPr>
              <a:t>In today’s lesson, we learned how to:</a:t>
            </a:r>
            <a:endParaRPr sz="2400" b="0" i="0" u="none" strike="noStrike" cap="none">
              <a:solidFill>
                <a:schemeClr val="dk1"/>
              </a:solidFill>
              <a:latin typeface="Georgia"/>
              <a:ea typeface="Georgia"/>
              <a:cs typeface="Georgia"/>
              <a:sym typeface="Georgia"/>
            </a:endParaRPr>
          </a:p>
          <a:p>
            <a:pPr marL="0" marR="0" lvl="0" indent="0" algn="l" rtl="0">
              <a:lnSpc>
                <a:spcPct val="100000"/>
              </a:lnSpc>
              <a:spcBef>
                <a:spcPts val="0"/>
              </a:spcBef>
              <a:spcAft>
                <a:spcPts val="0"/>
              </a:spcAft>
              <a:buClr>
                <a:schemeClr val="dk1"/>
              </a:buClr>
              <a:buSzPts val="2800"/>
              <a:buFont typeface="Georgia"/>
              <a:buNone/>
            </a:pPr>
            <a:endParaRPr sz="2400" b="0" i="0" u="none" strike="noStrike" cap="none">
              <a:solidFill>
                <a:schemeClr val="dk1"/>
              </a:solidFill>
              <a:latin typeface="Georgia"/>
              <a:ea typeface="Georgia"/>
              <a:cs typeface="Georgia"/>
              <a:sym typeface="Georgia"/>
            </a:endParaRPr>
          </a:p>
          <a:p>
            <a:pPr marL="457200" marR="0" lvl="0" indent="-381000" algn="l" rtl="0">
              <a:lnSpc>
                <a:spcPct val="100000"/>
              </a:lnSpc>
              <a:spcBef>
                <a:spcPts val="0"/>
              </a:spcBef>
              <a:spcAft>
                <a:spcPts val="0"/>
              </a:spcAft>
              <a:buClr>
                <a:schemeClr val="dk1"/>
              </a:buClr>
              <a:buSzPts val="2400"/>
              <a:buFont typeface="Georgia"/>
              <a:buAutoNum type="arabicPeriod"/>
            </a:pPr>
            <a:r>
              <a:rPr lang="en-US" sz="2400" b="0" i="0" u="none" strike="noStrike" cap="none">
                <a:solidFill>
                  <a:schemeClr val="dk1"/>
                </a:solidFill>
                <a:latin typeface="Georgia"/>
                <a:ea typeface="Georgia"/>
                <a:cs typeface="Georgia"/>
                <a:sym typeface="Georgia"/>
              </a:rPr>
              <a:t>Create logic, aggregation, and date calculated fields to analyze data</a:t>
            </a:r>
            <a:endParaRPr sz="2400" b="0" i="0" u="none" strike="noStrike" cap="none">
              <a:solidFill>
                <a:schemeClr val="dk1"/>
              </a:solidFill>
              <a:latin typeface="Georgia"/>
              <a:ea typeface="Georgia"/>
              <a:cs typeface="Georgia"/>
              <a:sym typeface="Georgia"/>
            </a:endParaRPr>
          </a:p>
          <a:p>
            <a:pPr marL="457200" marR="0" lvl="0" indent="-381000" algn="l" rtl="0">
              <a:lnSpc>
                <a:spcPct val="100000"/>
              </a:lnSpc>
              <a:spcBef>
                <a:spcPts val="0"/>
              </a:spcBef>
              <a:spcAft>
                <a:spcPts val="0"/>
              </a:spcAft>
              <a:buClr>
                <a:schemeClr val="dk1"/>
              </a:buClr>
              <a:buSzPts val="2400"/>
              <a:buFont typeface="Georgia"/>
              <a:buAutoNum type="arabicPeriod"/>
            </a:pPr>
            <a:r>
              <a:rPr lang="en-US" sz="2400" b="0" i="0" u="none" strike="noStrike" cap="none">
                <a:solidFill>
                  <a:schemeClr val="dk1"/>
                </a:solidFill>
                <a:latin typeface="Georgia"/>
                <a:ea typeface="Georgia"/>
                <a:cs typeface="Georgia"/>
                <a:sym typeface="Georgia"/>
              </a:rPr>
              <a:t>Define the procedures and order of operations for table calculations.</a:t>
            </a:r>
            <a:endParaRPr sz="2400" b="0" i="0" u="none" strike="noStrike" cap="none">
              <a:solidFill>
                <a:schemeClr val="dk1"/>
              </a:solidFill>
              <a:latin typeface="Georgia"/>
              <a:ea typeface="Georgia"/>
              <a:cs typeface="Georgia"/>
              <a:sym typeface="Georgia"/>
            </a:endParaRPr>
          </a:p>
          <a:p>
            <a:pPr marL="457200" marR="0" lvl="0" indent="-381000" algn="l" rtl="0">
              <a:lnSpc>
                <a:spcPct val="100000"/>
              </a:lnSpc>
              <a:spcBef>
                <a:spcPts val="0"/>
              </a:spcBef>
              <a:spcAft>
                <a:spcPts val="0"/>
              </a:spcAft>
              <a:buClr>
                <a:schemeClr val="dk1"/>
              </a:buClr>
              <a:buSzPts val="2400"/>
              <a:buFont typeface="Georgia"/>
              <a:buAutoNum type="arabicPeriod"/>
            </a:pPr>
            <a:r>
              <a:rPr lang="en-US" sz="2400" b="0" i="0" u="none" strike="noStrike" cap="none">
                <a:solidFill>
                  <a:schemeClr val="dk1"/>
                </a:solidFill>
                <a:latin typeface="Georgia"/>
                <a:ea typeface="Georgia"/>
                <a:cs typeface="Georgia"/>
                <a:sym typeface="Georgia"/>
              </a:rPr>
              <a:t>Apply our calculations to the Superstore data set in order to answer real world questions.</a:t>
            </a:r>
            <a:endParaRPr sz="2400" b="0" i="0" u="none" strike="noStrike" cap="none">
              <a:solidFill>
                <a:schemeClr val="dk1"/>
              </a:solidFill>
              <a:latin typeface="Georgia"/>
              <a:ea typeface="Georgia"/>
              <a:cs typeface="Georgia"/>
              <a:sym typeface="Georgia"/>
            </a:endParaRPr>
          </a:p>
        </p:txBody>
      </p:sp>
      <p:sp>
        <p:nvSpPr>
          <p:cNvPr id="1663" name="Shape 1663"/>
          <p:cNvSpPr txBox="1">
            <a:spLocks noGrp="1"/>
          </p:cNvSpPr>
          <p:nvPr>
            <p:ph type="title"/>
          </p:nvPr>
        </p:nvSpPr>
        <p:spPr>
          <a:xfrm>
            <a:off x="495926" y="648729"/>
            <a:ext cx="11873873" cy="61783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REVIEW: CALCULATIONS AND ANALYSIS IN TABLEAU</a:t>
            </a:r>
            <a:endParaRPr sz="3200" b="1" i="0" u="none" strike="noStrike" cap="none">
              <a:solidFill>
                <a:schemeClr val="dk1"/>
              </a:solidFill>
              <a:latin typeface="Oswald"/>
              <a:ea typeface="Oswald"/>
              <a:cs typeface="Oswald"/>
              <a:sym typeface="Oswald"/>
            </a:endParaRPr>
          </a:p>
        </p:txBody>
      </p:sp>
      <p:sp>
        <p:nvSpPr>
          <p:cNvPr id="1664" name="Shape 1664"/>
          <p:cNvSpPr txBox="1">
            <a:spLocks noGrp="1"/>
          </p:cNvSpPr>
          <p:nvPr>
            <p:ph type="body" idx="2"/>
          </p:nvPr>
        </p:nvSpPr>
        <p:spPr>
          <a:xfrm>
            <a:off x="495926" y="1393793"/>
            <a:ext cx="11873873" cy="72434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Georgia"/>
              <a:buNone/>
            </a:pPr>
            <a:endParaRPr sz="5400" b="1" i="0" u="none" strike="noStrike" cap="none">
              <a:solidFill>
                <a:schemeClr val="dk1"/>
              </a:solidFill>
              <a:latin typeface="Oswald"/>
              <a:ea typeface="Oswald"/>
              <a:cs typeface="Oswald"/>
              <a:sym typeface="Oswald"/>
            </a:endParaRPr>
          </a:p>
          <a:p>
            <a:pPr marL="0" marR="0" lvl="0" indent="0" algn="l" rtl="0">
              <a:lnSpc>
                <a:spcPct val="100000"/>
              </a:lnSpc>
              <a:spcBef>
                <a:spcPts val="1200"/>
              </a:spcBef>
              <a:spcAft>
                <a:spcPts val="0"/>
              </a:spcAft>
              <a:buClr>
                <a:schemeClr val="dk1"/>
              </a:buClr>
              <a:buSzPts val="2800"/>
              <a:buFont typeface="Georgia"/>
              <a:buNone/>
            </a:pPr>
            <a:endParaRPr sz="5400" b="1" i="0" u="none" strike="noStrike" cap="none">
              <a:solidFill>
                <a:schemeClr val="dk1"/>
              </a:solidFill>
              <a:latin typeface="Oswald"/>
              <a:ea typeface="Oswald"/>
              <a:cs typeface="Oswald"/>
              <a:sym typeface="Oswald"/>
            </a:endParaRPr>
          </a:p>
        </p:txBody>
      </p:sp>
      <p:sp>
        <p:nvSpPr>
          <p:cNvPr id="1665" name="Shape 1665"/>
          <p:cNvSpPr txBox="1"/>
          <p:nvPr/>
        </p:nvSpPr>
        <p:spPr>
          <a:xfrm>
            <a:off x="672008" y="1386301"/>
            <a:ext cx="11838716" cy="72473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5400"/>
              <a:buFont typeface="Oswald"/>
              <a:buNone/>
            </a:pPr>
            <a:r>
              <a:rPr lang="en-US" sz="5400" b="1" i="0" u="none" strike="noStrike" cap="none">
                <a:solidFill>
                  <a:schemeClr val="dk1"/>
                </a:solidFill>
                <a:latin typeface="Oswald"/>
                <a:ea typeface="Oswald"/>
                <a:cs typeface="Oswald"/>
                <a:sym typeface="Oswald"/>
              </a:rPr>
              <a:t>RECAP</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69"/>
        <p:cNvGrpSpPr/>
        <p:nvPr/>
      </p:nvGrpSpPr>
      <p:grpSpPr>
        <a:xfrm>
          <a:off x="0" y="0"/>
          <a:ext cx="0" cy="0"/>
          <a:chOff x="0" y="0"/>
          <a:chExt cx="0" cy="0"/>
        </a:xfrm>
      </p:grpSpPr>
      <p:sp>
        <p:nvSpPr>
          <p:cNvPr id="1670" name="Shape 1670"/>
          <p:cNvSpPr txBox="1">
            <a:spLocks noGrp="1"/>
          </p:cNvSpPr>
          <p:nvPr>
            <p:ph type="title"/>
          </p:nvPr>
        </p:nvSpPr>
        <p:spPr>
          <a:xfrm>
            <a:off x="495928" y="600232"/>
            <a:ext cx="11838716" cy="715827"/>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CALCULATIONS AND ANALYSIS IN TABLEAU</a:t>
            </a:r>
            <a:endParaRPr sz="3200" b="1" i="0" u="none" strike="noStrike" cap="none">
              <a:solidFill>
                <a:schemeClr val="dk1"/>
              </a:solidFill>
              <a:latin typeface="Oswald"/>
              <a:ea typeface="Oswald"/>
              <a:cs typeface="Oswald"/>
              <a:sym typeface="Oswa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Shape 1694"/>
          <p:cNvSpPr txBox="1">
            <a:spLocks noGrp="1"/>
          </p:cNvSpPr>
          <p:nvPr>
            <p:ph type="title"/>
          </p:nvPr>
        </p:nvSpPr>
        <p:spPr>
          <a:xfrm>
            <a:off x="495928" y="600230"/>
            <a:ext cx="11838716" cy="72987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CALCULATIONS AND ANALYSIS IN TABLEAU</a:t>
            </a:r>
            <a:endParaRPr sz="3200" b="1" i="0" u="none" strike="noStrike" cap="none">
              <a:solidFill>
                <a:schemeClr val="dk1"/>
              </a:solidFill>
              <a:latin typeface="Oswald"/>
              <a:ea typeface="Oswald"/>
              <a:cs typeface="Oswald"/>
              <a:sym typeface="Oswald"/>
            </a:endParaRPr>
          </a:p>
        </p:txBody>
      </p:sp>
      <p:sp>
        <p:nvSpPr>
          <p:cNvPr id="1695" name="Shape 1695"/>
          <p:cNvSpPr txBox="1">
            <a:spLocks noGrp="1"/>
          </p:cNvSpPr>
          <p:nvPr>
            <p:ph type="body" idx="1"/>
          </p:nvPr>
        </p:nvSpPr>
        <p:spPr>
          <a:xfrm>
            <a:off x="475488" y="1463040"/>
            <a:ext cx="11916181" cy="5184861"/>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chemeClr val="lt1"/>
              </a:buClr>
              <a:buSzPts val="2800"/>
              <a:buFont typeface="Georgia"/>
              <a:buNone/>
            </a:pPr>
            <a:r>
              <a:rPr lang="en-US" sz="9600" b="1" i="0" u="none" strike="noStrike" cap="none">
                <a:solidFill>
                  <a:schemeClr val="lt1"/>
                </a:solidFill>
                <a:latin typeface="Oswald"/>
                <a:ea typeface="Oswald"/>
                <a:cs typeface="Oswald"/>
                <a:sym typeface="Oswald"/>
              </a:rPr>
              <a:t>RESOURCES</a:t>
            </a:r>
            <a:endParaRPr sz="9600" b="1" i="0" u="none" strike="noStrike" cap="none">
              <a:solidFill>
                <a:schemeClr val="lt1"/>
              </a:solidFill>
              <a:latin typeface="Oswald"/>
              <a:ea typeface="Oswald"/>
              <a:cs typeface="Oswald"/>
              <a:sym typeface="Oswa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0"/>
        <p:cNvGrpSpPr/>
        <p:nvPr/>
      </p:nvGrpSpPr>
      <p:grpSpPr>
        <a:xfrm>
          <a:off x="0" y="0"/>
          <a:ext cx="0" cy="0"/>
          <a:chOff x="0" y="0"/>
          <a:chExt cx="0" cy="0"/>
        </a:xfrm>
      </p:grpSpPr>
      <p:sp>
        <p:nvSpPr>
          <p:cNvPr id="1461" name="Shape 1461"/>
          <p:cNvSpPr/>
          <p:nvPr/>
        </p:nvSpPr>
        <p:spPr>
          <a:xfrm>
            <a:off x="585744" y="689207"/>
            <a:ext cx="11706898"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chemeClr val="dk1"/>
              </a:solidFill>
              <a:latin typeface="Oswald"/>
              <a:ea typeface="Oswald"/>
              <a:cs typeface="Oswald"/>
              <a:sym typeface="Oswald"/>
            </a:endParaRPr>
          </a:p>
        </p:txBody>
      </p:sp>
      <p:sp>
        <p:nvSpPr>
          <p:cNvPr id="1462" name="Shape 1462"/>
          <p:cNvSpPr txBox="1">
            <a:spLocks noGrp="1"/>
          </p:cNvSpPr>
          <p:nvPr>
            <p:ph type="body" idx="1"/>
          </p:nvPr>
        </p:nvSpPr>
        <p:spPr>
          <a:xfrm>
            <a:off x="635000" y="2303253"/>
            <a:ext cx="11734801" cy="437660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Georgia"/>
              <a:buNone/>
            </a:pPr>
            <a:endParaRPr sz="2400" b="1" i="0" u="none" strike="noStrike" cap="none">
              <a:solidFill>
                <a:schemeClr val="dk1"/>
              </a:solidFill>
              <a:latin typeface="Georgia"/>
              <a:ea typeface="Georgia"/>
              <a:cs typeface="Georgia"/>
              <a:sym typeface="Georgia"/>
            </a:endParaRPr>
          </a:p>
          <a:p>
            <a:pPr marL="0" marR="0" lvl="0" indent="0" algn="l" rtl="0">
              <a:lnSpc>
                <a:spcPct val="100000"/>
              </a:lnSpc>
              <a:spcBef>
                <a:spcPts val="0"/>
              </a:spcBef>
              <a:spcAft>
                <a:spcPts val="0"/>
              </a:spcAft>
              <a:buClr>
                <a:schemeClr val="dk1"/>
              </a:buClr>
              <a:buSzPts val="2800"/>
              <a:buFont typeface="Georgia"/>
              <a:buNone/>
            </a:pPr>
            <a:r>
              <a:rPr lang="en-US" sz="2400" b="1" i="0" u="none" strike="noStrike" cap="none">
                <a:solidFill>
                  <a:schemeClr val="dk1"/>
                </a:solidFill>
                <a:latin typeface="Georgia"/>
                <a:ea typeface="Georgia"/>
                <a:cs typeface="Georgia"/>
                <a:sym typeface="Georgia"/>
              </a:rPr>
              <a:t>After this lesson, you’ll be able to:</a:t>
            </a:r>
            <a:endParaRPr sz="2400" b="1" i="0" u="none" strike="noStrike" cap="none">
              <a:solidFill>
                <a:schemeClr val="dk1"/>
              </a:solidFill>
              <a:latin typeface="Georgia"/>
              <a:ea typeface="Georgia"/>
              <a:cs typeface="Georgia"/>
              <a:sym typeface="Georgia"/>
            </a:endParaRPr>
          </a:p>
          <a:p>
            <a:pPr marL="0" marR="0" lvl="0" indent="0" algn="l" rtl="0">
              <a:lnSpc>
                <a:spcPct val="100000"/>
              </a:lnSpc>
              <a:spcBef>
                <a:spcPts val="0"/>
              </a:spcBef>
              <a:spcAft>
                <a:spcPts val="0"/>
              </a:spcAft>
              <a:buClr>
                <a:schemeClr val="dk1"/>
              </a:buClr>
              <a:buSzPts val="2800"/>
              <a:buFont typeface="Georgia"/>
              <a:buNone/>
            </a:pPr>
            <a:endParaRPr sz="2400" b="0" i="0" u="none" strike="noStrike" cap="none">
              <a:solidFill>
                <a:schemeClr val="dk1"/>
              </a:solidFill>
              <a:latin typeface="Georgia"/>
              <a:ea typeface="Georgia"/>
              <a:cs typeface="Georgia"/>
              <a:sym typeface="Georgia"/>
            </a:endParaRPr>
          </a:p>
          <a:p>
            <a:pPr marL="457200" marR="0" lvl="0" indent="-381000" algn="l" rtl="0">
              <a:lnSpc>
                <a:spcPct val="115000"/>
              </a:lnSpc>
              <a:spcBef>
                <a:spcPts val="0"/>
              </a:spcBef>
              <a:spcAft>
                <a:spcPts val="0"/>
              </a:spcAft>
              <a:buClr>
                <a:schemeClr val="dk1"/>
              </a:buClr>
              <a:buSzPts val="2400"/>
              <a:buFont typeface="Georgia"/>
              <a:buAutoNum type="arabicPeriod"/>
            </a:pPr>
            <a:r>
              <a:rPr lang="en-US" sz="2400" b="0" i="0" u="none" strike="noStrike" cap="none">
                <a:solidFill>
                  <a:schemeClr val="dk1"/>
                </a:solidFill>
                <a:latin typeface="Georgia"/>
                <a:ea typeface="Georgia"/>
                <a:cs typeface="Georgia"/>
                <a:sym typeface="Georgia"/>
              </a:rPr>
              <a:t>Create different types of calculated fields in order to analyze sample data.</a:t>
            </a:r>
            <a:endParaRPr sz="2400" b="0" i="0" u="none" strike="noStrike" cap="none">
              <a:solidFill>
                <a:schemeClr val="dk1"/>
              </a:solidFill>
              <a:latin typeface="Georgia"/>
              <a:ea typeface="Georgia"/>
              <a:cs typeface="Georgia"/>
              <a:sym typeface="Georgia"/>
            </a:endParaRPr>
          </a:p>
          <a:p>
            <a:pPr marL="457200" marR="0" lvl="0" indent="-381000" algn="l" rtl="0">
              <a:lnSpc>
                <a:spcPct val="115000"/>
              </a:lnSpc>
              <a:spcBef>
                <a:spcPts val="0"/>
              </a:spcBef>
              <a:spcAft>
                <a:spcPts val="0"/>
              </a:spcAft>
              <a:buClr>
                <a:schemeClr val="dk1"/>
              </a:buClr>
              <a:buSzPts val="2400"/>
              <a:buFont typeface="Georgia"/>
              <a:buAutoNum type="arabicPeriod"/>
            </a:pPr>
            <a:r>
              <a:rPr lang="en-US" sz="2400" b="0" i="0" u="none" strike="noStrike" cap="none">
                <a:solidFill>
                  <a:schemeClr val="dk1"/>
                </a:solidFill>
                <a:latin typeface="Georgia"/>
                <a:ea typeface="Georgia"/>
                <a:cs typeface="Georgia"/>
                <a:sym typeface="Georgia"/>
              </a:rPr>
              <a:t>Define and demonstrate how to use quick table calculations.</a:t>
            </a:r>
            <a:endParaRPr sz="2400" b="0" i="0" u="none" strike="noStrike" cap="none">
              <a:solidFill>
                <a:schemeClr val="dk1"/>
              </a:solidFill>
              <a:latin typeface="Georgia"/>
              <a:ea typeface="Georgia"/>
              <a:cs typeface="Georgia"/>
              <a:sym typeface="Georgia"/>
            </a:endParaRPr>
          </a:p>
          <a:p>
            <a:pPr marL="457200" marR="0" lvl="0" indent="-381000" algn="l" rtl="0">
              <a:lnSpc>
                <a:spcPct val="115000"/>
              </a:lnSpc>
              <a:spcBef>
                <a:spcPts val="0"/>
              </a:spcBef>
              <a:spcAft>
                <a:spcPts val="0"/>
              </a:spcAft>
              <a:buClr>
                <a:schemeClr val="dk1"/>
              </a:buClr>
              <a:buSzPts val="2400"/>
              <a:buFont typeface="Georgia"/>
              <a:buAutoNum type="arabicPeriod"/>
            </a:pPr>
            <a:r>
              <a:rPr lang="en-US" sz="2400" b="0" i="0" u="none" strike="noStrike" cap="none">
                <a:solidFill>
                  <a:schemeClr val="dk1"/>
                </a:solidFill>
                <a:latin typeface="Georgia"/>
                <a:ea typeface="Georgia"/>
                <a:cs typeface="Georgia"/>
                <a:sym typeface="Georgia"/>
              </a:rPr>
              <a:t>Apply new skills in order to analyze and visualize sample data.</a:t>
            </a:r>
            <a:endParaRPr sz="2400" b="0" i="0" u="none" strike="noStrike" cap="none">
              <a:solidFill>
                <a:schemeClr val="dk1"/>
              </a:solidFill>
              <a:latin typeface="Georgia"/>
              <a:ea typeface="Georgia"/>
              <a:cs typeface="Georgia"/>
              <a:sym typeface="Georgia"/>
            </a:endParaRPr>
          </a:p>
        </p:txBody>
      </p:sp>
      <p:sp>
        <p:nvSpPr>
          <p:cNvPr id="1463" name="Shape 1463"/>
          <p:cNvSpPr txBox="1">
            <a:spLocks noGrp="1"/>
          </p:cNvSpPr>
          <p:nvPr>
            <p:ph type="title"/>
          </p:nvPr>
        </p:nvSpPr>
        <p:spPr>
          <a:xfrm>
            <a:off x="495926" y="648729"/>
            <a:ext cx="11873873" cy="61783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CALCULATIONS AND ANALYSIS IN TABLEAU</a:t>
            </a:r>
            <a:endParaRPr sz="3200" b="1" i="0" u="none" strike="noStrike" cap="none">
              <a:solidFill>
                <a:schemeClr val="dk1"/>
              </a:solidFill>
              <a:latin typeface="Oswald"/>
              <a:ea typeface="Oswald"/>
              <a:cs typeface="Oswald"/>
              <a:sym typeface="Oswald"/>
            </a:endParaRPr>
          </a:p>
        </p:txBody>
      </p:sp>
      <p:sp>
        <p:nvSpPr>
          <p:cNvPr id="1464" name="Shape 1464"/>
          <p:cNvSpPr txBox="1">
            <a:spLocks noGrp="1"/>
          </p:cNvSpPr>
          <p:nvPr>
            <p:ph type="body" idx="2"/>
          </p:nvPr>
        </p:nvSpPr>
        <p:spPr>
          <a:xfrm>
            <a:off x="495926" y="1393793"/>
            <a:ext cx="11873873" cy="72434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Georgia"/>
              <a:buNone/>
            </a:pPr>
            <a:endParaRPr sz="5400" b="1" i="0" u="none" strike="noStrike" cap="none">
              <a:solidFill>
                <a:schemeClr val="dk1"/>
              </a:solidFill>
              <a:latin typeface="Oswald"/>
              <a:ea typeface="Oswald"/>
              <a:cs typeface="Oswald"/>
              <a:sym typeface="Oswald"/>
            </a:endParaRPr>
          </a:p>
          <a:p>
            <a:pPr marL="0" marR="0" lvl="0" indent="0" algn="l" rtl="0">
              <a:lnSpc>
                <a:spcPct val="100000"/>
              </a:lnSpc>
              <a:spcBef>
                <a:spcPts val="1200"/>
              </a:spcBef>
              <a:spcAft>
                <a:spcPts val="0"/>
              </a:spcAft>
              <a:buClr>
                <a:schemeClr val="dk1"/>
              </a:buClr>
              <a:buSzPts val="2800"/>
              <a:buFont typeface="Georgia"/>
              <a:buNone/>
            </a:pPr>
            <a:endParaRPr sz="5400" b="1" i="0" u="none" strike="noStrike" cap="none">
              <a:solidFill>
                <a:schemeClr val="dk1"/>
              </a:solidFill>
              <a:latin typeface="Oswald"/>
              <a:ea typeface="Oswald"/>
              <a:cs typeface="Oswald"/>
              <a:sym typeface="Oswald"/>
            </a:endParaRPr>
          </a:p>
        </p:txBody>
      </p:sp>
      <p:sp>
        <p:nvSpPr>
          <p:cNvPr id="1465" name="Shape 1465"/>
          <p:cNvSpPr txBox="1"/>
          <p:nvPr/>
        </p:nvSpPr>
        <p:spPr>
          <a:xfrm>
            <a:off x="672008" y="1386301"/>
            <a:ext cx="11838716" cy="72473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5400"/>
              <a:buFont typeface="Oswald"/>
              <a:buNone/>
            </a:pPr>
            <a:r>
              <a:rPr lang="en-US" sz="5400" b="1" i="0" u="none" strike="noStrike" cap="none">
                <a:solidFill>
                  <a:schemeClr val="dk1"/>
                </a:solidFill>
                <a:latin typeface="Oswald"/>
                <a:ea typeface="Oswald"/>
                <a:cs typeface="Oswald"/>
                <a:sym typeface="Oswald"/>
              </a:rPr>
              <a:t>LEARNING OBJECTIVES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sp>
        <p:nvSpPr>
          <p:cNvPr id="1700" name="Shape 1700"/>
          <p:cNvSpPr txBox="1">
            <a:spLocks noGrp="1"/>
          </p:cNvSpPr>
          <p:nvPr>
            <p:ph type="body" idx="1"/>
          </p:nvPr>
        </p:nvSpPr>
        <p:spPr>
          <a:xfrm>
            <a:off x="635000" y="2303253"/>
            <a:ext cx="11734801" cy="4376602"/>
          </a:xfrm>
          <a:prstGeom prst="rect">
            <a:avLst/>
          </a:prstGeom>
          <a:noFill/>
          <a:ln>
            <a:noFill/>
          </a:ln>
        </p:spPr>
        <p:txBody>
          <a:bodyPr spcFirstLastPara="1" wrap="square" lIns="91425" tIns="91425" rIns="91425" bIns="91425" anchor="t" anchorCtr="0">
            <a:noAutofit/>
          </a:bodyPr>
          <a:lstStyle/>
          <a:p>
            <a:pPr marL="239713" marR="0" lvl="0" indent="-214313" algn="l" rtl="0">
              <a:lnSpc>
                <a:spcPct val="100000"/>
              </a:lnSpc>
              <a:spcBef>
                <a:spcPts val="0"/>
              </a:spcBef>
              <a:spcAft>
                <a:spcPts val="0"/>
              </a:spcAft>
              <a:buClr>
                <a:schemeClr val="dk1"/>
              </a:buClr>
              <a:buSzPts val="2400"/>
              <a:buFont typeface="Georgia"/>
              <a:buChar char="‣"/>
            </a:pPr>
            <a:r>
              <a:rPr lang="en-US" sz="2400" b="0" i="0" u="none" strike="noStrike" cap="none">
                <a:solidFill>
                  <a:schemeClr val="dk1"/>
                </a:solidFill>
                <a:latin typeface="Georgia"/>
                <a:ea typeface="Georgia"/>
                <a:cs typeface="Georgia"/>
                <a:sym typeface="Georgia"/>
              </a:rPr>
              <a:t>Additional Examples of Calculated Fields (Interworks):</a:t>
            </a:r>
            <a:br>
              <a:rPr lang="en-US" sz="2400" b="0" i="0" u="none" strike="noStrike" cap="none">
                <a:solidFill>
                  <a:schemeClr val="dk1"/>
                </a:solidFill>
                <a:latin typeface="Georgia"/>
                <a:ea typeface="Georgia"/>
                <a:cs typeface="Georgia"/>
                <a:sym typeface="Georgia"/>
              </a:rPr>
            </a:br>
            <a:r>
              <a:rPr lang="en-US" sz="2400" b="0" i="0" u="sng" strike="noStrike" cap="none">
                <a:solidFill>
                  <a:schemeClr val="hlink"/>
                </a:solidFill>
                <a:latin typeface="Georgia"/>
                <a:ea typeface="Georgia"/>
                <a:cs typeface="Georgia"/>
                <a:sym typeface="Georgia"/>
                <a:hlinkClick r:id="rId3"/>
              </a:rPr>
              <a:t>https://www.interworks.com/blog/ccapitula/2015/03/24/tableau-essentials-calculated-fields-introduction</a:t>
            </a:r>
            <a:br>
              <a:rPr lang="en-US" sz="2400" b="0" i="0" u="none" strike="noStrike" cap="none">
                <a:solidFill>
                  <a:schemeClr val="dk1"/>
                </a:solidFill>
                <a:latin typeface="Georgia"/>
                <a:ea typeface="Georgia"/>
                <a:cs typeface="Georgia"/>
                <a:sym typeface="Georgia"/>
              </a:rPr>
            </a:br>
            <a:endParaRPr sz="2400" b="0" i="0" u="none" strike="noStrike" cap="none">
              <a:solidFill>
                <a:schemeClr val="dk1"/>
              </a:solidFill>
              <a:latin typeface="Georgia"/>
              <a:ea typeface="Georgia"/>
              <a:cs typeface="Georgia"/>
              <a:sym typeface="Georgia"/>
            </a:endParaRPr>
          </a:p>
          <a:p>
            <a:pPr marL="239713" marR="0" lvl="0" indent="-214313" algn="l" rtl="0">
              <a:lnSpc>
                <a:spcPct val="100000"/>
              </a:lnSpc>
              <a:spcBef>
                <a:spcPts val="1200"/>
              </a:spcBef>
              <a:spcAft>
                <a:spcPts val="0"/>
              </a:spcAft>
              <a:buClr>
                <a:schemeClr val="dk1"/>
              </a:buClr>
              <a:buSzPts val="2400"/>
              <a:buFont typeface="Georgia"/>
              <a:buChar char="‣"/>
            </a:pPr>
            <a:r>
              <a:rPr lang="en-US" sz="2400" b="0" i="0" u="none" strike="noStrike" cap="none">
                <a:solidFill>
                  <a:schemeClr val="dk1"/>
                </a:solidFill>
                <a:latin typeface="Georgia"/>
                <a:ea typeface="Georgia"/>
                <a:cs typeface="Georgia"/>
                <a:sym typeface="Georgia"/>
              </a:rPr>
              <a:t>Differences Between Calculated Fields and Table Calculations:</a:t>
            </a:r>
            <a:br>
              <a:rPr lang="en-US" sz="2400" b="0" i="0" u="none" strike="noStrike" cap="none">
                <a:solidFill>
                  <a:schemeClr val="dk1"/>
                </a:solidFill>
                <a:latin typeface="Georgia"/>
                <a:ea typeface="Georgia"/>
                <a:cs typeface="Georgia"/>
                <a:sym typeface="Georgia"/>
              </a:rPr>
            </a:br>
            <a:r>
              <a:rPr lang="en-US" sz="2400" b="0" i="0" u="sng" strike="noStrike" cap="none">
                <a:solidFill>
                  <a:schemeClr val="hlink"/>
                </a:solidFill>
                <a:latin typeface="Georgia"/>
                <a:ea typeface="Georgia"/>
                <a:cs typeface="Georgia"/>
                <a:sym typeface="Georgia"/>
                <a:hlinkClick r:id="rId4"/>
              </a:rPr>
              <a:t>https://www.thedataschool.co.uk/elena-caric/difference-table-calculations-calculated-fields/</a:t>
            </a:r>
            <a:br>
              <a:rPr lang="en-US" sz="2400" b="0" i="0" u="none" strike="noStrike" cap="none">
                <a:solidFill>
                  <a:schemeClr val="dk1"/>
                </a:solidFill>
                <a:latin typeface="Georgia"/>
                <a:ea typeface="Georgia"/>
                <a:cs typeface="Georgia"/>
                <a:sym typeface="Georgia"/>
              </a:rPr>
            </a:br>
            <a:endParaRPr sz="2400" b="0" i="0" u="none" strike="noStrike" cap="none">
              <a:solidFill>
                <a:schemeClr val="dk1"/>
              </a:solidFill>
              <a:latin typeface="Georgia"/>
              <a:ea typeface="Georgia"/>
              <a:cs typeface="Georgia"/>
              <a:sym typeface="Georgia"/>
            </a:endParaRPr>
          </a:p>
          <a:p>
            <a:pPr marL="239713" marR="0" lvl="0" indent="-239713" algn="l" rtl="0">
              <a:lnSpc>
                <a:spcPct val="100000"/>
              </a:lnSpc>
              <a:spcBef>
                <a:spcPts val="1200"/>
              </a:spcBef>
              <a:spcAft>
                <a:spcPts val="0"/>
              </a:spcAft>
              <a:buClr>
                <a:schemeClr val="dk1"/>
              </a:buClr>
              <a:buSzPts val="2400"/>
              <a:buFont typeface="Georgia"/>
              <a:buChar char="‣"/>
            </a:pPr>
            <a:r>
              <a:rPr lang="en-US" sz="2400" b="0" i="0" u="none" strike="noStrike" cap="none">
                <a:solidFill>
                  <a:schemeClr val="dk1"/>
                </a:solidFill>
                <a:latin typeface="Georgia"/>
                <a:ea typeface="Georgia"/>
                <a:cs typeface="Georgia"/>
                <a:sym typeface="Georgia"/>
              </a:rPr>
              <a:t>Example: Descriptive and Inferential Analysis Dashboard Using Superstore Data Set:</a:t>
            </a:r>
            <a:br>
              <a:rPr lang="en-US" sz="2400" b="0" i="0" u="none" strike="noStrike" cap="none">
                <a:solidFill>
                  <a:schemeClr val="dk1"/>
                </a:solidFill>
                <a:latin typeface="Georgia"/>
                <a:ea typeface="Georgia"/>
                <a:cs typeface="Georgia"/>
                <a:sym typeface="Georgia"/>
              </a:rPr>
            </a:br>
            <a:r>
              <a:rPr lang="en-US" sz="2400" b="0" i="0" u="sng" strike="noStrike" cap="none">
                <a:solidFill>
                  <a:schemeClr val="hlink"/>
                </a:solidFill>
                <a:latin typeface="Georgia"/>
                <a:ea typeface="Georgia"/>
                <a:cs typeface="Georgia"/>
                <a:sym typeface="Georgia"/>
                <a:hlinkClick r:id="rId5"/>
              </a:rPr>
              <a:t>https://www.ryansleeper.com/super-sample-superstore/</a:t>
            </a:r>
            <a:endParaRPr sz="2400" b="0" i="0" u="none" strike="noStrike" cap="none">
              <a:solidFill>
                <a:schemeClr val="dk1"/>
              </a:solidFill>
              <a:latin typeface="Georgia"/>
              <a:ea typeface="Georgia"/>
              <a:cs typeface="Georgia"/>
              <a:sym typeface="Georgia"/>
            </a:endParaRPr>
          </a:p>
          <a:p>
            <a:pPr marL="239713" marR="0" lvl="0" indent="-61913" algn="l" rtl="0">
              <a:lnSpc>
                <a:spcPct val="100000"/>
              </a:lnSpc>
              <a:spcBef>
                <a:spcPts val="1200"/>
              </a:spcBef>
              <a:spcAft>
                <a:spcPts val="0"/>
              </a:spcAft>
              <a:buClr>
                <a:schemeClr val="dk1"/>
              </a:buClr>
              <a:buSzPts val="2800"/>
              <a:buFont typeface="Georgia"/>
              <a:buNone/>
            </a:pPr>
            <a:endParaRPr sz="2400" b="0" i="0" u="none" strike="noStrike" cap="none">
              <a:solidFill>
                <a:schemeClr val="dk1"/>
              </a:solidFill>
              <a:latin typeface="Georgia"/>
              <a:ea typeface="Georgia"/>
              <a:cs typeface="Georgia"/>
              <a:sym typeface="Georgia"/>
            </a:endParaRPr>
          </a:p>
        </p:txBody>
      </p:sp>
      <p:sp>
        <p:nvSpPr>
          <p:cNvPr id="1701" name="Shape 1701"/>
          <p:cNvSpPr txBox="1">
            <a:spLocks noGrp="1"/>
          </p:cNvSpPr>
          <p:nvPr>
            <p:ph type="title"/>
          </p:nvPr>
        </p:nvSpPr>
        <p:spPr>
          <a:xfrm>
            <a:off x="495926" y="648729"/>
            <a:ext cx="11873873" cy="61783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CALCULATIONS AND ANALYSIS IN TABLEAU</a:t>
            </a:r>
            <a:endParaRPr sz="3200" b="1" i="0" u="none" strike="noStrike" cap="none">
              <a:solidFill>
                <a:schemeClr val="dk1"/>
              </a:solidFill>
              <a:latin typeface="Oswald"/>
              <a:ea typeface="Oswald"/>
              <a:cs typeface="Oswald"/>
              <a:sym typeface="Oswald"/>
            </a:endParaRPr>
          </a:p>
        </p:txBody>
      </p:sp>
      <p:sp>
        <p:nvSpPr>
          <p:cNvPr id="1702" name="Shape 1702"/>
          <p:cNvSpPr txBox="1">
            <a:spLocks noGrp="1"/>
          </p:cNvSpPr>
          <p:nvPr>
            <p:ph type="body" idx="2"/>
          </p:nvPr>
        </p:nvSpPr>
        <p:spPr>
          <a:xfrm>
            <a:off x="495926" y="1393793"/>
            <a:ext cx="11873873" cy="72434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Georgia"/>
              <a:buNone/>
            </a:pPr>
            <a:r>
              <a:rPr lang="en-US" sz="5400" b="1" i="0" u="none" strike="noStrike" cap="none">
                <a:solidFill>
                  <a:schemeClr val="dk1"/>
                </a:solidFill>
                <a:latin typeface="Oswald"/>
                <a:ea typeface="Oswald"/>
                <a:cs typeface="Oswald"/>
                <a:sym typeface="Oswald"/>
              </a:rPr>
              <a:t>RESOURCES</a:t>
            </a:r>
            <a:endParaRPr sz="5400" b="1" i="0" u="none" strike="noStrike" cap="none">
              <a:solidFill>
                <a:schemeClr val="dk1"/>
              </a:solidFill>
              <a:latin typeface="Oswald"/>
              <a:ea typeface="Oswald"/>
              <a:cs typeface="Oswald"/>
              <a:sym typeface="Oswa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69"/>
        <p:cNvGrpSpPr/>
        <p:nvPr/>
      </p:nvGrpSpPr>
      <p:grpSpPr>
        <a:xfrm>
          <a:off x="0" y="0"/>
          <a:ext cx="0" cy="0"/>
          <a:chOff x="0" y="0"/>
          <a:chExt cx="0" cy="0"/>
        </a:xfrm>
      </p:grpSpPr>
      <p:sp>
        <p:nvSpPr>
          <p:cNvPr id="1470" name="Shape 1470"/>
          <p:cNvSpPr txBox="1">
            <a:spLocks noGrp="1"/>
          </p:cNvSpPr>
          <p:nvPr>
            <p:ph type="title"/>
          </p:nvPr>
        </p:nvSpPr>
        <p:spPr>
          <a:xfrm>
            <a:off x="495928" y="596673"/>
            <a:ext cx="11838716" cy="72473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CALCULATIONS AND ANALYSIS IN TABLEAU</a:t>
            </a:r>
            <a:endParaRPr sz="3200" b="1" i="0" u="none" strike="noStrike" cap="none">
              <a:solidFill>
                <a:schemeClr val="dk1"/>
              </a:solidFill>
              <a:latin typeface="Oswald"/>
              <a:ea typeface="Oswald"/>
              <a:cs typeface="Oswald"/>
              <a:sym typeface="Oswald"/>
            </a:endParaRPr>
          </a:p>
        </p:txBody>
      </p:sp>
      <p:sp>
        <p:nvSpPr>
          <p:cNvPr id="1471" name="Shape 1471"/>
          <p:cNvSpPr txBox="1">
            <a:spLocks noGrp="1"/>
          </p:cNvSpPr>
          <p:nvPr>
            <p:ph type="body" idx="1"/>
          </p:nvPr>
        </p:nvSpPr>
        <p:spPr>
          <a:xfrm>
            <a:off x="591720" y="1463040"/>
            <a:ext cx="11637223" cy="5108021"/>
          </a:xfrm>
          <a:prstGeom prst="rect">
            <a:avLst/>
          </a:prstGeom>
          <a:no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chemeClr val="dk1"/>
              </a:buClr>
              <a:buSzPts val="2800"/>
              <a:buFont typeface="Georgia"/>
              <a:buNone/>
            </a:pPr>
            <a:r>
              <a:rPr lang="en-US" sz="2400" b="0" i="0" u="none" strike="noStrike" cap="none">
                <a:solidFill>
                  <a:schemeClr val="dk1"/>
                </a:solidFill>
                <a:latin typeface="Georgia"/>
                <a:ea typeface="Georgia"/>
                <a:cs typeface="Georgia"/>
                <a:sym typeface="Georgia"/>
              </a:rPr>
              <a:t>Today, we will be exploring calculations in Tableau. We’ll get the chance to apply the data analytics workflow in Tableau by making business recommendations based on the Superstore data set: </a:t>
            </a:r>
            <a:endParaRPr sz="2400" b="0" i="0" u="none" strike="noStrike" cap="none">
              <a:solidFill>
                <a:schemeClr val="dk1"/>
              </a:solidFill>
              <a:latin typeface="Georgia"/>
              <a:ea typeface="Georgia"/>
              <a:cs typeface="Georgia"/>
              <a:sym typeface="Georgia"/>
            </a:endParaRPr>
          </a:p>
          <a:p>
            <a:pPr marL="236538" marR="0" lvl="0" indent="-58738" algn="l" rtl="0">
              <a:lnSpc>
                <a:spcPct val="114000"/>
              </a:lnSpc>
              <a:spcBef>
                <a:spcPts val="1200"/>
              </a:spcBef>
              <a:spcAft>
                <a:spcPts val="0"/>
              </a:spcAft>
              <a:buClr>
                <a:schemeClr val="dk1"/>
              </a:buClr>
              <a:buSzPts val="2800"/>
              <a:buFont typeface="Georgia"/>
              <a:buNone/>
            </a:pPr>
            <a:endParaRPr sz="2400" b="0" i="0" u="none" strike="noStrike" cap="none">
              <a:solidFill>
                <a:schemeClr val="dk1"/>
              </a:solidFill>
              <a:latin typeface="Georgia"/>
              <a:ea typeface="Georgia"/>
              <a:cs typeface="Georgia"/>
              <a:sym typeface="Georgia"/>
            </a:endParaRPr>
          </a:p>
        </p:txBody>
      </p:sp>
      <p:grpSp>
        <p:nvGrpSpPr>
          <p:cNvPr id="1472" name="Shape 1472"/>
          <p:cNvGrpSpPr/>
          <p:nvPr/>
        </p:nvGrpSpPr>
        <p:grpSpPr>
          <a:xfrm>
            <a:off x="2734800" y="3526780"/>
            <a:ext cx="7351067" cy="2223151"/>
            <a:chOff x="2734800" y="3526780"/>
            <a:chExt cx="7351067" cy="2223151"/>
          </a:xfrm>
        </p:grpSpPr>
        <p:pic>
          <p:nvPicPr>
            <p:cNvPr id="1473" name="Shape 1473"/>
            <p:cNvPicPr preferRelativeResize="0"/>
            <p:nvPr/>
          </p:nvPicPr>
          <p:blipFill rotWithShape="1">
            <a:blip r:embed="rId3">
              <a:alphaModFix/>
            </a:blip>
            <a:srcRect b="26161"/>
            <a:stretch/>
          </p:blipFill>
          <p:spPr>
            <a:xfrm>
              <a:off x="2734800" y="3526780"/>
              <a:ext cx="7351067" cy="1657296"/>
            </a:xfrm>
            <a:prstGeom prst="rect">
              <a:avLst/>
            </a:prstGeom>
            <a:noFill/>
            <a:ln>
              <a:noFill/>
            </a:ln>
          </p:spPr>
        </p:pic>
        <p:sp>
          <p:nvSpPr>
            <p:cNvPr id="1474" name="Shape 1474"/>
            <p:cNvSpPr txBox="1"/>
            <p:nvPr/>
          </p:nvSpPr>
          <p:spPr>
            <a:xfrm>
              <a:off x="4227038" y="5265131"/>
              <a:ext cx="1400100" cy="4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Georgia"/>
                <a:buNone/>
              </a:pPr>
              <a:r>
                <a:rPr lang="en-US" sz="1400" b="1" i="0" u="none" strike="noStrike" cap="none">
                  <a:solidFill>
                    <a:srgbClr val="000000"/>
                  </a:solidFill>
                  <a:latin typeface="Georgia"/>
                  <a:ea typeface="Georgia"/>
                  <a:cs typeface="Georgia"/>
                  <a:sym typeface="Georgia"/>
                </a:rPr>
                <a:t>Select, import,</a:t>
              </a:r>
              <a:br>
                <a:rPr lang="en-US" sz="1400" b="1" i="0" u="none" strike="noStrike" cap="none">
                  <a:solidFill>
                    <a:srgbClr val="000000"/>
                  </a:solidFill>
                  <a:latin typeface="Georgia"/>
                  <a:ea typeface="Georgia"/>
                  <a:cs typeface="Georgia"/>
                  <a:sym typeface="Georgia"/>
                </a:rPr>
              </a:br>
              <a:r>
                <a:rPr lang="en-US" sz="1400" b="1" i="0" u="none" strike="noStrike" cap="none">
                  <a:solidFill>
                    <a:srgbClr val="000000"/>
                  </a:solidFill>
                  <a:latin typeface="Georgia"/>
                  <a:ea typeface="Georgia"/>
                  <a:cs typeface="Georgia"/>
                  <a:sym typeface="Georgia"/>
                </a:rPr>
                <a:t>explore, </a:t>
              </a:r>
              <a:endParaRPr sz="1400" b="1" i="0" u="none" strike="noStrike" cap="none">
                <a:solidFill>
                  <a:srgbClr val="000000"/>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400"/>
                <a:buFont typeface="Georgia"/>
                <a:buNone/>
              </a:pPr>
              <a:r>
                <a:rPr lang="en-US" sz="1400" b="1" i="0" u="none" strike="noStrike" cap="none">
                  <a:solidFill>
                    <a:srgbClr val="000000"/>
                  </a:solidFill>
                  <a:latin typeface="Georgia"/>
                  <a:ea typeface="Georgia"/>
                  <a:cs typeface="Georgia"/>
                  <a:sym typeface="Georgia"/>
                </a:rPr>
                <a:t>and clean</a:t>
              </a:r>
              <a:br>
                <a:rPr lang="en-US" sz="1400" b="1" i="0" u="none" strike="noStrike" cap="none">
                  <a:solidFill>
                    <a:srgbClr val="000000"/>
                  </a:solidFill>
                  <a:latin typeface="Georgia"/>
                  <a:ea typeface="Georgia"/>
                  <a:cs typeface="Georgia"/>
                  <a:sym typeface="Georgia"/>
                </a:rPr>
              </a:br>
              <a:r>
                <a:rPr lang="en-US" sz="1400" b="1" i="0" u="none" strike="noStrike" cap="none">
                  <a:solidFill>
                    <a:srgbClr val="000000"/>
                  </a:solidFill>
                  <a:latin typeface="Georgia"/>
                  <a:ea typeface="Georgia"/>
                  <a:cs typeface="Georgia"/>
                  <a:sym typeface="Georgia"/>
                </a:rPr>
                <a:t>data.</a:t>
              </a:r>
              <a:endParaRPr sz="1400" b="0" i="0" u="none" strike="noStrike" cap="none">
                <a:solidFill>
                  <a:srgbClr val="000000"/>
                </a:solidFill>
                <a:latin typeface="Arial"/>
                <a:ea typeface="Arial"/>
                <a:cs typeface="Arial"/>
                <a:sym typeface="Arial"/>
              </a:endParaRPr>
            </a:p>
          </p:txBody>
        </p:sp>
        <p:sp>
          <p:nvSpPr>
            <p:cNvPr id="1475" name="Shape 1475"/>
            <p:cNvSpPr txBox="1"/>
            <p:nvPr/>
          </p:nvSpPr>
          <p:spPr>
            <a:xfrm>
              <a:off x="5627213" y="5265131"/>
              <a:ext cx="1400100" cy="4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Georgia"/>
                <a:buNone/>
              </a:pPr>
              <a:r>
                <a:rPr lang="en-US" sz="1400" b="1" i="0" u="none" strike="noStrike" cap="none">
                  <a:solidFill>
                    <a:srgbClr val="000000"/>
                  </a:solidFill>
                  <a:latin typeface="Georgia"/>
                  <a:ea typeface="Georgia"/>
                  <a:cs typeface="Georgia"/>
                  <a:sym typeface="Georgia"/>
                </a:rPr>
                <a:t>Structure, visualize,</a:t>
              </a:r>
              <a:br>
                <a:rPr lang="en-US" sz="1400" b="1" i="0" u="none" strike="noStrike" cap="none">
                  <a:solidFill>
                    <a:srgbClr val="000000"/>
                  </a:solidFill>
                  <a:latin typeface="Georgia"/>
                  <a:ea typeface="Georgia"/>
                  <a:cs typeface="Georgia"/>
                  <a:sym typeface="Georgia"/>
                </a:rPr>
              </a:br>
              <a:r>
                <a:rPr lang="en-US" sz="1400" b="1" i="0" u="none" strike="noStrike" cap="none">
                  <a:solidFill>
                    <a:srgbClr val="000000"/>
                  </a:solidFill>
                  <a:latin typeface="Georgia"/>
                  <a:ea typeface="Georgia"/>
                  <a:cs typeface="Georgia"/>
                  <a:sym typeface="Georgia"/>
                </a:rPr>
                <a:t>and complete</a:t>
              </a:r>
              <a:br>
                <a:rPr lang="en-US" sz="1400" b="1" i="0" u="none" strike="noStrike" cap="none">
                  <a:solidFill>
                    <a:srgbClr val="000000"/>
                  </a:solidFill>
                  <a:latin typeface="Georgia"/>
                  <a:ea typeface="Georgia"/>
                  <a:cs typeface="Georgia"/>
                  <a:sym typeface="Georgia"/>
                </a:rPr>
              </a:br>
              <a:r>
                <a:rPr lang="en-US" sz="1400" b="1" i="0" u="none" strike="noStrike" cap="none">
                  <a:solidFill>
                    <a:srgbClr val="000000"/>
                  </a:solidFill>
                  <a:latin typeface="Georgia"/>
                  <a:ea typeface="Georgia"/>
                  <a:cs typeface="Georgia"/>
                  <a:sym typeface="Georgia"/>
                </a:rPr>
                <a:t>analysis.</a:t>
              </a:r>
              <a:endParaRPr sz="1400" b="0" i="0" u="none" strike="noStrike" cap="none">
                <a:solidFill>
                  <a:srgbClr val="000000"/>
                </a:solidFill>
                <a:latin typeface="Arial"/>
                <a:ea typeface="Arial"/>
                <a:cs typeface="Arial"/>
                <a:sym typeface="Arial"/>
              </a:endParaRPr>
            </a:p>
          </p:txBody>
        </p:sp>
        <p:sp>
          <p:nvSpPr>
            <p:cNvPr id="1476" name="Shape 1476"/>
            <p:cNvSpPr txBox="1"/>
            <p:nvPr/>
          </p:nvSpPr>
          <p:spPr>
            <a:xfrm>
              <a:off x="7027388" y="5265131"/>
              <a:ext cx="1552500" cy="4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Georgia"/>
                <a:buNone/>
              </a:pPr>
              <a:r>
                <a:rPr lang="en-US" sz="1400" b="1" i="0" u="none" strike="noStrike" cap="none">
                  <a:solidFill>
                    <a:srgbClr val="000000"/>
                  </a:solidFill>
                  <a:latin typeface="Georgia"/>
                  <a:ea typeface="Georgia"/>
                  <a:cs typeface="Georgia"/>
                  <a:sym typeface="Georgia"/>
                </a:rPr>
                <a:t>Make </a:t>
              </a:r>
              <a:br>
                <a:rPr lang="en-US" sz="1400" b="1" i="0" u="none" strike="noStrike" cap="none">
                  <a:solidFill>
                    <a:srgbClr val="000000"/>
                  </a:solidFill>
                  <a:latin typeface="Georgia"/>
                  <a:ea typeface="Georgia"/>
                  <a:cs typeface="Georgia"/>
                  <a:sym typeface="Georgia"/>
                </a:rPr>
              </a:br>
              <a:r>
                <a:rPr lang="en-US" sz="1400" b="1" i="0" u="none" strike="noStrike" cap="none">
                  <a:solidFill>
                    <a:srgbClr val="000000"/>
                  </a:solidFill>
                  <a:latin typeface="Georgia"/>
                  <a:ea typeface="Georgia"/>
                  <a:cs typeface="Georgia"/>
                  <a:sym typeface="Georgia"/>
                </a:rPr>
                <a:t>business decisions from data.</a:t>
              </a:r>
              <a:endParaRPr sz="1400" b="0" i="0" u="none" strike="noStrike" cap="none">
                <a:solidFill>
                  <a:srgbClr val="000000"/>
                </a:solidFill>
                <a:latin typeface="Arial"/>
                <a:ea typeface="Arial"/>
                <a:cs typeface="Arial"/>
                <a:sym typeface="Arial"/>
              </a:endParaRPr>
            </a:p>
          </p:txBody>
        </p:sp>
        <p:sp>
          <p:nvSpPr>
            <p:cNvPr id="1477" name="Shape 1477"/>
            <p:cNvSpPr txBox="1"/>
            <p:nvPr/>
          </p:nvSpPr>
          <p:spPr>
            <a:xfrm>
              <a:off x="2826863" y="5265131"/>
              <a:ext cx="1400100" cy="4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Georgia"/>
                <a:buNone/>
              </a:pPr>
              <a:r>
                <a:rPr lang="en-US" sz="1400" b="1" i="0" u="none" strike="noStrike" cap="none">
                  <a:solidFill>
                    <a:srgbClr val="000000"/>
                  </a:solidFill>
                  <a:latin typeface="Georgia"/>
                  <a:ea typeface="Georgia"/>
                  <a:cs typeface="Georgia"/>
                  <a:sym typeface="Georgia"/>
                </a:rPr>
                <a:t>Develop a hypothesis- driven approach to analysis.</a:t>
              </a:r>
              <a:endParaRPr sz="1400" b="0" i="0" u="none" strike="noStrike" cap="none">
                <a:solidFill>
                  <a:srgbClr val="000000"/>
                </a:solidFill>
                <a:latin typeface="Arial"/>
                <a:ea typeface="Arial"/>
                <a:cs typeface="Arial"/>
                <a:sym typeface="Arial"/>
              </a:endParaRPr>
            </a:p>
          </p:txBody>
        </p:sp>
        <p:sp>
          <p:nvSpPr>
            <p:cNvPr id="1478" name="Shape 1478"/>
            <p:cNvSpPr txBox="1"/>
            <p:nvPr/>
          </p:nvSpPr>
          <p:spPr>
            <a:xfrm>
              <a:off x="8552699" y="5265131"/>
              <a:ext cx="1400100" cy="4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Georgia"/>
                <a:buNone/>
              </a:pPr>
              <a:r>
                <a:rPr lang="en-US" sz="1400" b="1" i="0" u="none" strike="noStrike" cap="none">
                  <a:solidFill>
                    <a:srgbClr val="000000"/>
                  </a:solidFill>
                  <a:latin typeface="Georgia"/>
                  <a:ea typeface="Georgia"/>
                  <a:cs typeface="Georgia"/>
                  <a:sym typeface="Georgia"/>
                </a:rPr>
                <a:t>Present data-driven insights </a:t>
              </a:r>
              <a:br>
                <a:rPr lang="en-US" sz="1400" b="1" i="0" u="none" strike="noStrike" cap="none">
                  <a:solidFill>
                    <a:srgbClr val="000000"/>
                  </a:solidFill>
                  <a:latin typeface="Georgia"/>
                  <a:ea typeface="Georgia"/>
                  <a:cs typeface="Georgia"/>
                  <a:sym typeface="Georgia"/>
                </a:rPr>
              </a:br>
              <a:r>
                <a:rPr lang="en-US" sz="1400" b="1" i="0" u="none" strike="noStrike" cap="none">
                  <a:solidFill>
                    <a:srgbClr val="000000"/>
                  </a:solidFill>
                  <a:latin typeface="Georgia"/>
                  <a:ea typeface="Georgia"/>
                  <a:cs typeface="Georgia"/>
                  <a:sym typeface="Georgia"/>
                </a:rPr>
                <a:t>to an audience.</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82"/>
        <p:cNvGrpSpPr/>
        <p:nvPr/>
      </p:nvGrpSpPr>
      <p:grpSpPr>
        <a:xfrm>
          <a:off x="0" y="0"/>
          <a:ext cx="0" cy="0"/>
          <a:chOff x="0" y="0"/>
          <a:chExt cx="0" cy="0"/>
        </a:xfrm>
      </p:grpSpPr>
      <p:grpSp>
        <p:nvGrpSpPr>
          <p:cNvPr id="1483" name="Shape 1483"/>
          <p:cNvGrpSpPr/>
          <p:nvPr/>
        </p:nvGrpSpPr>
        <p:grpSpPr>
          <a:xfrm>
            <a:off x="783719" y="1463001"/>
            <a:ext cx="5316699" cy="5241410"/>
            <a:chOff x="779279" y="1515413"/>
            <a:chExt cx="5316699" cy="5241410"/>
          </a:xfrm>
        </p:grpSpPr>
        <p:pic>
          <p:nvPicPr>
            <p:cNvPr id="1484" name="Shape 1484"/>
            <p:cNvPicPr preferRelativeResize="0"/>
            <p:nvPr/>
          </p:nvPicPr>
          <p:blipFill rotWithShape="1">
            <a:blip r:embed="rId3">
              <a:alphaModFix/>
            </a:blip>
            <a:srcRect/>
            <a:stretch/>
          </p:blipFill>
          <p:spPr>
            <a:xfrm>
              <a:off x="779279" y="2607356"/>
              <a:ext cx="5316699" cy="4149467"/>
            </a:xfrm>
            <a:prstGeom prst="rect">
              <a:avLst/>
            </a:prstGeom>
            <a:noFill/>
            <a:ln>
              <a:noFill/>
            </a:ln>
          </p:spPr>
        </p:pic>
        <p:sp>
          <p:nvSpPr>
            <p:cNvPr id="1485" name="Shape 1485"/>
            <p:cNvSpPr txBox="1"/>
            <p:nvPr/>
          </p:nvSpPr>
          <p:spPr>
            <a:xfrm>
              <a:off x="779279" y="1515413"/>
              <a:ext cx="5233594" cy="80021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400"/>
                <a:buFont typeface="Arial"/>
                <a:buNone/>
              </a:pPr>
              <a:r>
                <a:rPr lang="en-US" sz="1400" b="0" i="0" u="none" strike="noStrike" cap="none">
                  <a:solidFill>
                    <a:srgbClr val="FF0000"/>
                  </a:solidFill>
                  <a:latin typeface="Arial"/>
                  <a:ea typeface="Arial"/>
                  <a:cs typeface="Arial"/>
                  <a:sym typeface="Arial"/>
                </a:rPr>
                <a:t>Daily chart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America’s opioid epidemic is worsening</a:t>
              </a:r>
              <a:br>
                <a:rPr lang="en-US" sz="2000" b="1" i="0" u="none" strike="noStrike" cap="none">
                  <a:solidFill>
                    <a:srgbClr val="000000"/>
                  </a:solidFill>
                  <a:latin typeface="Arial"/>
                  <a:ea typeface="Arial"/>
                  <a:cs typeface="Arial"/>
                  <a:sym typeface="Arial"/>
                </a:rPr>
              </a:br>
              <a:r>
                <a:rPr lang="en-US" sz="1200" b="0" i="1" u="none" strike="noStrike" cap="none">
                  <a:solidFill>
                    <a:srgbClr val="000000"/>
                  </a:solidFill>
                  <a:latin typeface="Arial"/>
                  <a:ea typeface="Arial"/>
                  <a:cs typeface="Arial"/>
                  <a:sym typeface="Arial"/>
                </a:rPr>
                <a:t>States are losing the battle against deadly drugs like heroin and fentanyl</a:t>
              </a:r>
              <a:endParaRPr sz="1400" b="0" i="0" u="none" strike="noStrike" cap="none">
                <a:solidFill>
                  <a:srgbClr val="000000"/>
                </a:solidFill>
                <a:latin typeface="Arial"/>
                <a:ea typeface="Arial"/>
                <a:cs typeface="Arial"/>
                <a:sym typeface="Arial"/>
              </a:endParaRPr>
            </a:p>
          </p:txBody>
        </p:sp>
      </p:grpSp>
      <p:grpSp>
        <p:nvGrpSpPr>
          <p:cNvPr id="1486" name="Shape 1486"/>
          <p:cNvGrpSpPr/>
          <p:nvPr/>
        </p:nvGrpSpPr>
        <p:grpSpPr>
          <a:xfrm>
            <a:off x="6397249" y="1462999"/>
            <a:ext cx="5701694" cy="4873394"/>
            <a:chOff x="6457970" y="1505527"/>
            <a:chExt cx="5701694" cy="4873394"/>
          </a:xfrm>
        </p:grpSpPr>
        <p:pic>
          <p:nvPicPr>
            <p:cNvPr id="1487" name="Shape 1487"/>
            <p:cNvPicPr preferRelativeResize="0"/>
            <p:nvPr/>
          </p:nvPicPr>
          <p:blipFill rotWithShape="1">
            <a:blip r:embed="rId4">
              <a:alphaModFix/>
            </a:blip>
            <a:srcRect/>
            <a:stretch/>
          </p:blipFill>
          <p:spPr>
            <a:xfrm>
              <a:off x="6457970" y="2597470"/>
              <a:ext cx="5309425" cy="3781451"/>
            </a:xfrm>
            <a:prstGeom prst="rect">
              <a:avLst/>
            </a:prstGeom>
            <a:noFill/>
            <a:ln>
              <a:noFill/>
            </a:ln>
          </p:spPr>
        </p:pic>
        <p:sp>
          <p:nvSpPr>
            <p:cNvPr id="1488" name="Shape 1488"/>
            <p:cNvSpPr txBox="1"/>
            <p:nvPr/>
          </p:nvSpPr>
          <p:spPr>
            <a:xfrm>
              <a:off x="6486341" y="1505527"/>
              <a:ext cx="5673323" cy="1015663"/>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400"/>
                <a:buFont typeface="Arial"/>
                <a:buNone/>
              </a:pPr>
              <a:r>
                <a:rPr lang="en-US" sz="1400" b="0" i="0" u="none" strike="noStrike" cap="none">
                  <a:solidFill>
                    <a:srgbClr val="FF0000"/>
                  </a:solidFill>
                  <a:latin typeface="Arial"/>
                  <a:ea typeface="Arial"/>
                  <a:cs typeface="Arial"/>
                  <a:sym typeface="Arial"/>
                </a:rPr>
                <a:t>Daily chart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Freedom of worship is on the decline</a:t>
              </a:r>
              <a:br>
                <a:rPr lang="en-US" sz="2000" b="0" i="0" u="none" strike="noStrike" cap="none">
                  <a:solidFill>
                    <a:srgbClr val="121212"/>
                  </a:solidFill>
                  <a:latin typeface="Arial"/>
                  <a:ea typeface="Arial"/>
                  <a:cs typeface="Arial"/>
                  <a:sym typeface="Arial"/>
                </a:rPr>
              </a:br>
              <a:r>
                <a:rPr lang="en-US" sz="1200" b="0" i="1" u="none" strike="noStrike" cap="none">
                  <a:solidFill>
                    <a:srgbClr val="000000"/>
                  </a:solidFill>
                  <a:latin typeface="Arial"/>
                  <a:ea typeface="Arial"/>
                  <a:cs typeface="Arial"/>
                  <a:sym typeface="Arial"/>
                </a:rPr>
                <a:t>Reports of religious persecution by both governments and individuals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89" name="Shape 1489"/>
          <p:cNvGrpSpPr/>
          <p:nvPr/>
        </p:nvGrpSpPr>
        <p:grpSpPr>
          <a:xfrm>
            <a:off x="779281" y="1463001"/>
            <a:ext cx="5403665" cy="5251808"/>
            <a:chOff x="779279" y="1505527"/>
            <a:chExt cx="5403665" cy="5251808"/>
          </a:xfrm>
        </p:grpSpPr>
        <p:grpSp>
          <p:nvGrpSpPr>
            <p:cNvPr id="1490" name="Shape 1490"/>
            <p:cNvGrpSpPr/>
            <p:nvPr/>
          </p:nvGrpSpPr>
          <p:grpSpPr>
            <a:xfrm>
              <a:off x="779279" y="1505527"/>
              <a:ext cx="5403665" cy="5241434"/>
              <a:chOff x="779279" y="1505527"/>
              <a:chExt cx="5403665" cy="5241434"/>
            </a:xfrm>
          </p:grpSpPr>
          <p:pic>
            <p:nvPicPr>
              <p:cNvPr id="1491" name="Shape 1491"/>
              <p:cNvPicPr preferRelativeResize="0"/>
              <p:nvPr/>
            </p:nvPicPr>
            <p:blipFill rotWithShape="1">
              <a:blip r:embed="rId5">
                <a:alphaModFix/>
              </a:blip>
              <a:srcRect t="-1" b="-9898"/>
              <a:stretch/>
            </p:blipFill>
            <p:spPr>
              <a:xfrm>
                <a:off x="779279" y="2607356"/>
                <a:ext cx="5403665" cy="4139605"/>
              </a:xfrm>
              <a:prstGeom prst="rect">
                <a:avLst/>
              </a:prstGeom>
              <a:noFill/>
              <a:ln>
                <a:noFill/>
              </a:ln>
            </p:spPr>
          </p:pic>
          <p:sp>
            <p:nvSpPr>
              <p:cNvPr id="1492" name="Shape 1492"/>
              <p:cNvSpPr txBox="1"/>
              <p:nvPr/>
            </p:nvSpPr>
            <p:spPr>
              <a:xfrm>
                <a:off x="779279" y="1505527"/>
                <a:ext cx="5233594" cy="1138773"/>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400"/>
                  <a:buFont typeface="Arial"/>
                  <a:buNone/>
                </a:pPr>
                <a:r>
                  <a:rPr lang="en-US" sz="1400" b="0" i="0" u="none" strike="noStrike" cap="none">
                    <a:solidFill>
                      <a:srgbClr val="FF0000"/>
                    </a:solidFill>
                    <a:latin typeface="Arial"/>
                    <a:ea typeface="Arial"/>
                    <a:cs typeface="Arial"/>
                    <a:sym typeface="Arial"/>
                  </a:rPr>
                  <a:t>Daily chart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United bumps more passengers than any other large American airline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93" name="Shape 1493"/>
            <p:cNvSpPr/>
            <p:nvPr/>
          </p:nvSpPr>
          <p:spPr>
            <a:xfrm>
              <a:off x="779279" y="6419272"/>
              <a:ext cx="5233594" cy="338063"/>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1494" name="Shape 1494"/>
          <p:cNvGrpSpPr/>
          <p:nvPr/>
        </p:nvGrpSpPr>
        <p:grpSpPr>
          <a:xfrm>
            <a:off x="6397251" y="1463001"/>
            <a:ext cx="5738934" cy="4913745"/>
            <a:chOff x="6397249" y="1505527"/>
            <a:chExt cx="5738934" cy="4913745"/>
          </a:xfrm>
        </p:grpSpPr>
        <p:grpSp>
          <p:nvGrpSpPr>
            <p:cNvPr id="1495" name="Shape 1495"/>
            <p:cNvGrpSpPr/>
            <p:nvPr/>
          </p:nvGrpSpPr>
          <p:grpSpPr>
            <a:xfrm>
              <a:off x="6397249" y="1505527"/>
              <a:ext cx="5738933" cy="4676061"/>
              <a:chOff x="6452601" y="1514763"/>
              <a:chExt cx="5738933" cy="4676061"/>
            </a:xfrm>
          </p:grpSpPr>
          <p:pic>
            <p:nvPicPr>
              <p:cNvPr id="1496" name="Shape 1496"/>
              <p:cNvPicPr preferRelativeResize="0"/>
              <p:nvPr/>
            </p:nvPicPr>
            <p:blipFill rotWithShape="1">
              <a:blip r:embed="rId6">
                <a:alphaModFix/>
              </a:blip>
              <a:srcRect/>
              <a:stretch/>
            </p:blipFill>
            <p:spPr>
              <a:xfrm>
                <a:off x="6452601" y="2606707"/>
                <a:ext cx="5738933" cy="3584117"/>
              </a:xfrm>
              <a:prstGeom prst="rect">
                <a:avLst/>
              </a:prstGeom>
              <a:noFill/>
              <a:ln>
                <a:noFill/>
              </a:ln>
            </p:spPr>
          </p:pic>
          <p:sp>
            <p:nvSpPr>
              <p:cNvPr id="1497" name="Shape 1497"/>
              <p:cNvSpPr txBox="1"/>
              <p:nvPr/>
            </p:nvSpPr>
            <p:spPr>
              <a:xfrm>
                <a:off x="6452601" y="1514763"/>
                <a:ext cx="5621925" cy="104644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400"/>
                  <a:buFont typeface="Arial"/>
                  <a:buNone/>
                </a:pPr>
                <a:r>
                  <a:rPr lang="en-US" sz="1400" b="0" i="0" u="none" strike="noStrike" cap="none">
                    <a:solidFill>
                      <a:srgbClr val="FF0000"/>
                    </a:solidFill>
                    <a:latin typeface="Arial"/>
                    <a:ea typeface="Arial"/>
                    <a:cs typeface="Arial"/>
                    <a:sym typeface="Arial"/>
                  </a:rPr>
                  <a:t>Daily chart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The growth of industrial robots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Arial"/>
                    <a:ea typeface="Arial"/>
                    <a:cs typeface="Arial"/>
                    <a:sym typeface="Arial"/>
                  </a:rPr>
                  <a:t>They mainly build cars and computer chips, for now</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98" name="Shape 1498"/>
            <p:cNvSpPr/>
            <p:nvPr/>
          </p:nvSpPr>
          <p:spPr>
            <a:xfrm>
              <a:off x="6397249" y="6118167"/>
              <a:ext cx="5621925" cy="301105"/>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pic>
        <p:nvPicPr>
          <p:cNvPr id="1499" name="Shape 1499"/>
          <p:cNvPicPr preferRelativeResize="0"/>
          <p:nvPr/>
        </p:nvPicPr>
        <p:blipFill rotWithShape="1">
          <a:blip r:embed="rId7">
            <a:alphaModFix/>
          </a:blip>
          <a:srcRect/>
          <a:stretch/>
        </p:blipFill>
        <p:spPr>
          <a:xfrm>
            <a:off x="643810" y="639498"/>
            <a:ext cx="993304" cy="549082"/>
          </a:xfrm>
          <a:prstGeom prst="rect">
            <a:avLst/>
          </a:prstGeom>
          <a:noFill/>
          <a:ln>
            <a:noFill/>
          </a:ln>
        </p:spPr>
      </p:pic>
      <p:sp>
        <p:nvSpPr>
          <p:cNvPr id="1500" name="Shape 1500"/>
          <p:cNvSpPr txBox="1"/>
          <p:nvPr/>
        </p:nvSpPr>
        <p:spPr>
          <a:xfrm>
            <a:off x="4539372" y="6834223"/>
            <a:ext cx="3926056" cy="2616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7F7F7F"/>
              </a:buClr>
              <a:buSzPts val="1100"/>
              <a:buFont typeface="Arial"/>
              <a:buNone/>
            </a:pPr>
            <a:r>
              <a:rPr lang="en-US" sz="1100" b="1" i="0" u="none" strike="noStrike" cap="none">
                <a:solidFill>
                  <a:srgbClr val="7F7F7F"/>
                </a:solidFill>
                <a:latin typeface="Arial"/>
                <a:ea typeface="Arial"/>
                <a:cs typeface="Arial"/>
                <a:sym typeface="Arial"/>
              </a:rPr>
              <a:t>Source</a:t>
            </a:r>
            <a:r>
              <a:rPr lang="en-US" sz="1100" b="0" i="0" u="none" strike="noStrike" cap="none">
                <a:solidFill>
                  <a:srgbClr val="000000"/>
                </a:solidFill>
                <a:latin typeface="Arial"/>
                <a:ea typeface="Arial"/>
                <a:cs typeface="Arial"/>
                <a:sym typeface="Arial"/>
              </a:rPr>
              <a:t>: </a:t>
            </a:r>
            <a:r>
              <a:rPr lang="en-US" sz="1100" b="0" i="0" u="sng" strike="noStrike" cap="none">
                <a:solidFill>
                  <a:schemeClr val="hlink"/>
                </a:solidFill>
                <a:latin typeface="Arial"/>
                <a:ea typeface="Arial"/>
                <a:cs typeface="Arial"/>
                <a:sym typeface="Arial"/>
                <a:hlinkClick r:id="rId8"/>
              </a:rPr>
              <a:t>http://www.economist.com/blogs/graphicdetail</a:t>
            </a:r>
            <a:r>
              <a:rPr lang="en-US" sz="11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501" name="Shape 1501"/>
          <p:cNvSpPr txBox="1">
            <a:spLocks noGrp="1"/>
          </p:cNvSpPr>
          <p:nvPr>
            <p:ph type="title"/>
          </p:nvPr>
        </p:nvSpPr>
        <p:spPr>
          <a:xfrm>
            <a:off x="497375" y="605300"/>
            <a:ext cx="11899200" cy="716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dirty="0">
                <a:solidFill>
                  <a:schemeClr val="dk1"/>
                </a:solidFill>
                <a:latin typeface="Oswald"/>
                <a:ea typeface="Oswald"/>
                <a:cs typeface="Oswald"/>
                <a:sym typeface="Oswald"/>
              </a:rPr>
              <a:t>             “GRAPHIC DETAIL”</a:t>
            </a:r>
            <a:endParaRPr sz="3200" b="1" i="0" u="none" strike="noStrike" cap="none" dirty="0">
              <a:solidFill>
                <a:schemeClr val="dk1"/>
              </a:solidFill>
              <a:latin typeface="Oswald"/>
              <a:ea typeface="Oswald"/>
              <a:cs typeface="Oswald"/>
              <a:sym typeface="Oswa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89"/>
                                        </p:tgtEl>
                                        <p:attrNameLst>
                                          <p:attrName>style.visibility</p:attrName>
                                        </p:attrNameLst>
                                      </p:cBhvr>
                                      <p:to>
                                        <p:strVal val="visible"/>
                                      </p:to>
                                    </p:set>
                                    <p:animEffect transition="in" filter="fade">
                                      <p:cBhvr>
                                        <p:cTn id="7" dur="500"/>
                                        <p:tgtEl>
                                          <p:spTgt spid="1489"/>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1494"/>
                                        </p:tgtEl>
                                        <p:attrNameLst>
                                          <p:attrName>style.visibility</p:attrName>
                                        </p:attrNameLst>
                                      </p:cBhvr>
                                      <p:to>
                                        <p:strVal val="visible"/>
                                      </p:to>
                                    </p:set>
                                    <p:animEffect transition="in" filter="fade">
                                      <p:cBhvr>
                                        <p:cTn id="11" dur="500"/>
                                        <p:tgtEl>
                                          <p:spTgt spid="1494"/>
                                        </p:tgtEl>
                                      </p:cBhvr>
                                    </p:animEffect>
                                  </p:childTnLst>
                                </p:cTn>
                              </p:par>
                            </p:childTnLst>
                          </p:cTn>
                        </p:par>
                        <p:par>
                          <p:cTn id="12" fill="hold">
                            <p:stCondLst>
                              <p:cond delay="1000"/>
                            </p:stCondLst>
                            <p:childTnLst>
                              <p:par>
                                <p:cTn id="13" presetID="10" presetClass="exit" presetSubtype="0" fill="hold" nodeType="afterEffect">
                                  <p:stCondLst>
                                    <p:cond delay="2000"/>
                                  </p:stCondLst>
                                  <p:childTnLst>
                                    <p:animEffect transition="out" filter="fade">
                                      <p:cBhvr>
                                        <p:cTn id="14" dur="500"/>
                                        <p:tgtEl>
                                          <p:spTgt spid="1489"/>
                                        </p:tgtEl>
                                      </p:cBhvr>
                                    </p:animEffect>
                                    <p:set>
                                      <p:cBhvr>
                                        <p:cTn id="15" dur="1" fill="hold">
                                          <p:stCondLst>
                                            <p:cond delay="500"/>
                                          </p:stCondLst>
                                        </p:cTn>
                                        <p:tgtEl>
                                          <p:spTgt spid="1489"/>
                                        </p:tgtEl>
                                        <p:attrNameLst>
                                          <p:attrName>style.visibility</p:attrName>
                                        </p:attrNameLst>
                                      </p:cBhvr>
                                      <p:to>
                                        <p:strVal val="hidden"/>
                                      </p:to>
                                    </p:set>
                                  </p:childTnLst>
                                </p:cTn>
                              </p:par>
                              <p:par>
                                <p:cTn id="16" presetID="10" presetClass="exit" presetSubtype="0" fill="hold" nodeType="withEffect">
                                  <p:stCondLst>
                                    <p:cond delay="2000"/>
                                  </p:stCondLst>
                                  <p:childTnLst>
                                    <p:animEffect transition="out" filter="fade">
                                      <p:cBhvr>
                                        <p:cTn id="17" dur="500"/>
                                        <p:tgtEl>
                                          <p:spTgt spid="1494"/>
                                        </p:tgtEl>
                                      </p:cBhvr>
                                    </p:animEffect>
                                    <p:set>
                                      <p:cBhvr>
                                        <p:cTn id="18" dur="1" fill="hold">
                                          <p:stCondLst>
                                            <p:cond delay="500"/>
                                          </p:stCondLst>
                                        </p:cTn>
                                        <p:tgtEl>
                                          <p:spTgt spid="1494"/>
                                        </p:tgtEl>
                                        <p:attrNameLst>
                                          <p:attrName>style.visibility</p:attrName>
                                        </p:attrNameLst>
                                      </p:cBhvr>
                                      <p:to>
                                        <p:strVal val="hidden"/>
                                      </p:to>
                                    </p:se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483"/>
                                        </p:tgtEl>
                                        <p:attrNameLst>
                                          <p:attrName>style.visibility</p:attrName>
                                        </p:attrNameLst>
                                      </p:cBhvr>
                                      <p:to>
                                        <p:strVal val="visible"/>
                                      </p:to>
                                    </p:set>
                                    <p:animEffect transition="in" filter="fade">
                                      <p:cBhvr>
                                        <p:cTn id="22" dur="500"/>
                                        <p:tgtEl>
                                          <p:spTgt spid="1483"/>
                                        </p:tgtEl>
                                      </p:cBhvr>
                                    </p:animEffect>
                                  </p:childTnLst>
                                </p:cTn>
                              </p:par>
                              <p:par>
                                <p:cTn id="23" presetID="10" presetClass="entr" presetSubtype="0" fill="hold" nodeType="withEffect">
                                  <p:stCondLst>
                                    <p:cond delay="500"/>
                                  </p:stCondLst>
                                  <p:childTnLst>
                                    <p:set>
                                      <p:cBhvr>
                                        <p:cTn id="24" dur="1" fill="hold">
                                          <p:stCondLst>
                                            <p:cond delay="0"/>
                                          </p:stCondLst>
                                        </p:cTn>
                                        <p:tgtEl>
                                          <p:spTgt spid="1486"/>
                                        </p:tgtEl>
                                        <p:attrNameLst>
                                          <p:attrName>style.visibility</p:attrName>
                                        </p:attrNameLst>
                                      </p:cBhvr>
                                      <p:to>
                                        <p:strVal val="visible"/>
                                      </p:to>
                                    </p:set>
                                    <p:animEffect transition="in" filter="fade">
                                      <p:cBhvr>
                                        <p:cTn id="25" dur="500"/>
                                        <p:tgtEl>
                                          <p:spTgt spid="1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05"/>
        <p:cNvGrpSpPr/>
        <p:nvPr/>
      </p:nvGrpSpPr>
      <p:grpSpPr>
        <a:xfrm>
          <a:off x="0" y="0"/>
          <a:ext cx="0" cy="0"/>
          <a:chOff x="0" y="0"/>
          <a:chExt cx="0" cy="0"/>
        </a:xfrm>
      </p:grpSpPr>
      <p:sp>
        <p:nvSpPr>
          <p:cNvPr id="1506" name="Shape 1506"/>
          <p:cNvSpPr/>
          <p:nvPr/>
        </p:nvSpPr>
        <p:spPr>
          <a:xfrm>
            <a:off x="635000" y="1473199"/>
            <a:ext cx="11734800" cy="4384989"/>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000000"/>
              </a:buClr>
              <a:buSzPts val="9600"/>
              <a:buFont typeface="Arial"/>
              <a:buNone/>
            </a:pPr>
            <a:endParaRPr sz="9600" b="1" i="0" u="none" strike="noStrike" cap="none">
              <a:solidFill>
                <a:srgbClr val="FFFFFF"/>
              </a:solidFill>
              <a:latin typeface="Oswald"/>
              <a:ea typeface="Oswald"/>
              <a:cs typeface="Oswald"/>
              <a:sym typeface="Oswald"/>
            </a:endParaRPr>
          </a:p>
        </p:txBody>
      </p:sp>
      <p:sp>
        <p:nvSpPr>
          <p:cNvPr id="1507" name="Shape 1507"/>
          <p:cNvSpPr txBox="1">
            <a:spLocks noGrp="1"/>
          </p:cNvSpPr>
          <p:nvPr>
            <p:ph type="title"/>
          </p:nvPr>
        </p:nvSpPr>
        <p:spPr>
          <a:xfrm>
            <a:off x="495928" y="600230"/>
            <a:ext cx="11838716" cy="72987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CALCULATIONS AND ANALYSIS IN TABLEAU</a:t>
            </a:r>
            <a:endParaRPr sz="3200" b="1" i="0" u="none" strike="noStrike" cap="none">
              <a:solidFill>
                <a:schemeClr val="dk1"/>
              </a:solidFill>
              <a:latin typeface="Oswald"/>
              <a:ea typeface="Oswald"/>
              <a:cs typeface="Oswald"/>
              <a:sym typeface="Oswald"/>
            </a:endParaRPr>
          </a:p>
        </p:txBody>
      </p:sp>
      <p:sp>
        <p:nvSpPr>
          <p:cNvPr id="1508" name="Shape 1508"/>
          <p:cNvSpPr txBox="1">
            <a:spLocks noGrp="1"/>
          </p:cNvSpPr>
          <p:nvPr>
            <p:ph type="body" idx="1"/>
          </p:nvPr>
        </p:nvSpPr>
        <p:spPr>
          <a:xfrm>
            <a:off x="475488" y="1463040"/>
            <a:ext cx="11916181" cy="5184861"/>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chemeClr val="lt1"/>
              </a:buClr>
              <a:buSzPts val="2800"/>
              <a:buFont typeface="Georgia"/>
              <a:buNone/>
            </a:pPr>
            <a:r>
              <a:rPr lang="en-US" sz="9600" b="1" i="0" u="none" strike="noStrike" cap="none">
                <a:solidFill>
                  <a:schemeClr val="lt1"/>
                </a:solidFill>
                <a:latin typeface="Oswald"/>
                <a:ea typeface="Oswald"/>
                <a:cs typeface="Oswald"/>
                <a:sym typeface="Oswald"/>
              </a:rPr>
              <a:t>GUIDED PRACTICE: CALCULATIONS</a:t>
            </a:r>
            <a:endParaRPr sz="9600" b="1" i="0" u="none" strike="noStrike" cap="none">
              <a:solidFill>
                <a:schemeClr val="lt1"/>
              </a:solidFill>
              <a:latin typeface="Oswald"/>
              <a:ea typeface="Oswald"/>
              <a:cs typeface="Oswald"/>
              <a:sym typeface="Oswa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12"/>
        <p:cNvGrpSpPr/>
        <p:nvPr/>
      </p:nvGrpSpPr>
      <p:grpSpPr>
        <a:xfrm>
          <a:off x="0" y="0"/>
          <a:ext cx="0" cy="0"/>
          <a:chOff x="0" y="0"/>
          <a:chExt cx="0" cy="0"/>
        </a:xfrm>
      </p:grpSpPr>
      <p:pic>
        <p:nvPicPr>
          <p:cNvPr id="1513" name="Shape 1513" descr="A screenshot of a cell phone  Description generated with very high confidence"/>
          <p:cNvPicPr preferRelativeResize="0"/>
          <p:nvPr/>
        </p:nvPicPr>
        <p:blipFill rotWithShape="1">
          <a:blip r:embed="rId3">
            <a:alphaModFix/>
          </a:blip>
          <a:srcRect/>
          <a:stretch/>
        </p:blipFill>
        <p:spPr>
          <a:xfrm>
            <a:off x="5196408" y="1524001"/>
            <a:ext cx="6953030" cy="4720011"/>
          </a:xfrm>
          <a:prstGeom prst="rect">
            <a:avLst/>
          </a:prstGeom>
          <a:noFill/>
          <a:ln>
            <a:noFill/>
          </a:ln>
          <a:effectLst>
            <a:outerShdw blurRad="50800" dist="38100" dir="2700000" algn="tl" rotWithShape="0">
              <a:srgbClr val="000000">
                <a:alpha val="40000"/>
              </a:srgbClr>
            </a:outerShdw>
          </a:effectLst>
        </p:spPr>
      </p:pic>
      <p:sp>
        <p:nvSpPr>
          <p:cNvPr id="1514" name="Shape 1514"/>
          <p:cNvSpPr txBox="1">
            <a:spLocks noGrp="1"/>
          </p:cNvSpPr>
          <p:nvPr>
            <p:ph type="title"/>
          </p:nvPr>
        </p:nvSpPr>
        <p:spPr>
          <a:xfrm>
            <a:off x="495928" y="596673"/>
            <a:ext cx="11838716" cy="72473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TABLEAU CALCULATIONS</a:t>
            </a:r>
            <a:endParaRPr sz="3200" b="1" i="0" u="none" strike="noStrike" cap="none">
              <a:solidFill>
                <a:schemeClr val="dk1"/>
              </a:solidFill>
              <a:latin typeface="Oswald"/>
              <a:ea typeface="Oswald"/>
              <a:cs typeface="Oswald"/>
              <a:sym typeface="Oswald"/>
            </a:endParaRPr>
          </a:p>
        </p:txBody>
      </p:sp>
      <p:sp>
        <p:nvSpPr>
          <p:cNvPr id="1515" name="Shape 1515"/>
          <p:cNvSpPr txBox="1">
            <a:spLocks noGrp="1"/>
          </p:cNvSpPr>
          <p:nvPr>
            <p:ph type="body" idx="1"/>
          </p:nvPr>
        </p:nvSpPr>
        <p:spPr>
          <a:xfrm>
            <a:off x="439325" y="1463050"/>
            <a:ext cx="4836000" cy="5108100"/>
          </a:xfrm>
          <a:prstGeom prst="rect">
            <a:avLst/>
          </a:prstGeom>
          <a:no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chemeClr val="dk1"/>
              </a:buClr>
              <a:buSzPts val="2800"/>
              <a:buFont typeface="Georgia"/>
              <a:buNone/>
            </a:pPr>
            <a:r>
              <a:rPr lang="en-US" sz="2200" b="0" i="0" u="none" strike="noStrike" cap="none">
                <a:solidFill>
                  <a:schemeClr val="dk1"/>
                </a:solidFill>
                <a:latin typeface="Georgia"/>
                <a:ea typeface="Georgia"/>
                <a:cs typeface="Georgia"/>
                <a:sym typeface="Georgia"/>
              </a:rPr>
              <a:t>For the following exercises, we’ll use the Tableau Superstore dataset, which is included in your default Tableau installation.</a:t>
            </a:r>
            <a:endParaRPr sz="2200" b="0" i="0" u="none" strike="noStrike" cap="none">
              <a:solidFill>
                <a:schemeClr val="dk1"/>
              </a:solidFill>
              <a:latin typeface="Georgia"/>
              <a:ea typeface="Georgia"/>
              <a:cs typeface="Georgia"/>
              <a:sym typeface="Georgia"/>
            </a:endParaRPr>
          </a:p>
          <a:p>
            <a:pPr marL="0" marR="0" lvl="0" indent="0" algn="l" rtl="0">
              <a:lnSpc>
                <a:spcPct val="114000"/>
              </a:lnSpc>
              <a:spcBef>
                <a:spcPts val="0"/>
              </a:spcBef>
              <a:spcAft>
                <a:spcPts val="0"/>
              </a:spcAft>
              <a:buClr>
                <a:schemeClr val="dk1"/>
              </a:buClr>
              <a:buSzPts val="2800"/>
              <a:buFont typeface="Georgia"/>
              <a:buNone/>
            </a:pPr>
            <a:endParaRPr sz="2200" b="0" i="0" u="none" strike="noStrike" cap="none">
              <a:solidFill>
                <a:schemeClr val="dk1"/>
              </a:solidFill>
              <a:latin typeface="Georgia"/>
              <a:ea typeface="Georgia"/>
              <a:cs typeface="Georgia"/>
              <a:sym typeface="Georgia"/>
            </a:endParaRPr>
          </a:p>
          <a:p>
            <a:pPr marL="0" marR="0" lvl="0" indent="0" algn="l" rtl="0">
              <a:lnSpc>
                <a:spcPct val="114000"/>
              </a:lnSpc>
              <a:spcBef>
                <a:spcPts val="0"/>
              </a:spcBef>
              <a:spcAft>
                <a:spcPts val="0"/>
              </a:spcAft>
              <a:buClr>
                <a:schemeClr val="dk1"/>
              </a:buClr>
              <a:buSzPts val="2800"/>
              <a:buFont typeface="Georgia"/>
              <a:buNone/>
            </a:pPr>
            <a:r>
              <a:rPr lang="en-US" sz="2200" b="0" i="0" u="none" strike="noStrike" cap="none">
                <a:solidFill>
                  <a:schemeClr val="dk1"/>
                </a:solidFill>
                <a:latin typeface="Georgia"/>
                <a:ea typeface="Georgia"/>
                <a:cs typeface="Georgia"/>
                <a:sym typeface="Georgia"/>
              </a:rPr>
              <a:t>If you have any problems replicating the following Tableau features, you should be able to find an example using the Superstore data set. </a:t>
            </a:r>
            <a:endParaRPr sz="2200" b="0" i="0" u="none" strike="noStrike" cap="none">
              <a:solidFill>
                <a:schemeClr val="dk1"/>
              </a:solidFill>
              <a:latin typeface="Georgia"/>
              <a:ea typeface="Georgia"/>
              <a:cs typeface="Georgia"/>
              <a:sym typeface="Georgi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0" name="Shape 1520"/>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Oswald"/>
              <a:ea typeface="Oswald"/>
              <a:cs typeface="Oswald"/>
              <a:sym typeface="Oswald"/>
            </a:endParaRPr>
          </a:p>
        </p:txBody>
      </p:sp>
      <p:sp>
        <p:nvSpPr>
          <p:cNvPr id="1521" name="Shape 1521"/>
          <p:cNvSpPr txBox="1">
            <a:spLocks noGrp="1"/>
          </p:cNvSpPr>
          <p:nvPr>
            <p:ph type="title"/>
          </p:nvPr>
        </p:nvSpPr>
        <p:spPr>
          <a:xfrm>
            <a:off x="495928" y="596673"/>
            <a:ext cx="11838716" cy="72473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TABLEAU CALCULATIONS, ANALYSIS, AND ACTIONS</a:t>
            </a:r>
            <a:endParaRPr sz="3200" b="1" i="0" u="none" strike="noStrike" cap="none">
              <a:solidFill>
                <a:schemeClr val="dk1"/>
              </a:solidFill>
              <a:latin typeface="Oswald"/>
              <a:ea typeface="Oswald"/>
              <a:cs typeface="Oswald"/>
              <a:sym typeface="Oswald"/>
            </a:endParaRPr>
          </a:p>
        </p:txBody>
      </p:sp>
      <p:sp>
        <p:nvSpPr>
          <p:cNvPr id="1522" name="Shape 1522"/>
          <p:cNvSpPr txBox="1">
            <a:spLocks noGrp="1"/>
          </p:cNvSpPr>
          <p:nvPr>
            <p:ph type="body" idx="1"/>
          </p:nvPr>
        </p:nvSpPr>
        <p:spPr>
          <a:xfrm>
            <a:off x="591720" y="1463040"/>
            <a:ext cx="11637300" cy="5108100"/>
          </a:xfrm>
          <a:prstGeom prst="rect">
            <a:avLst/>
          </a:prstGeom>
          <a:no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chemeClr val="dk1"/>
              </a:buClr>
              <a:buSzPts val="2800"/>
              <a:buFont typeface="Georgia"/>
              <a:buNone/>
            </a:pPr>
            <a:r>
              <a:rPr lang="en-US" sz="2000" b="1" i="0" u="none" strike="noStrike" cap="none">
                <a:solidFill>
                  <a:schemeClr val="dk1"/>
                </a:solidFill>
                <a:latin typeface="Georgia"/>
                <a:ea typeface="Georgia"/>
                <a:cs typeface="Georgia"/>
                <a:sym typeface="Georgia"/>
              </a:rPr>
              <a:t>Logic statements</a:t>
            </a:r>
            <a:r>
              <a:rPr lang="en-US" sz="2000" b="0" i="0" u="none" strike="noStrike" cap="none">
                <a:solidFill>
                  <a:schemeClr val="dk1"/>
                </a:solidFill>
                <a:latin typeface="Georgia"/>
                <a:ea typeface="Georgia"/>
                <a:cs typeface="Georgia"/>
                <a:sym typeface="Georgia"/>
              </a:rPr>
              <a:t>: </a:t>
            </a:r>
            <a:r>
              <a:rPr lang="en-US" sz="2000" b="1" i="0" u="none" strike="noStrike" cap="none">
                <a:solidFill>
                  <a:srgbClr val="7A1743"/>
                </a:solidFill>
                <a:latin typeface="Roboto Mono"/>
                <a:ea typeface="Roboto Mono"/>
                <a:cs typeface="Roboto Mono"/>
                <a:sym typeface="Roboto Mono"/>
              </a:rPr>
              <a:t>IF, THEN, ELSE.</a:t>
            </a:r>
            <a:endParaRPr sz="2000" b="1" i="0" u="none" strike="noStrike" cap="none">
              <a:solidFill>
                <a:srgbClr val="7A1743"/>
              </a:solidFill>
              <a:latin typeface="Roboto Mono"/>
              <a:ea typeface="Roboto Mono"/>
              <a:cs typeface="Roboto Mono"/>
              <a:sym typeface="Roboto Mono"/>
            </a:endParaRPr>
          </a:p>
          <a:p>
            <a:pPr marL="457200" marR="0" lvl="0" indent="-355600" algn="l" rtl="0">
              <a:lnSpc>
                <a:spcPct val="114000"/>
              </a:lnSpc>
              <a:spcBef>
                <a:spcPts val="1200"/>
              </a:spcBef>
              <a:spcAft>
                <a:spcPts val="0"/>
              </a:spcAft>
              <a:buClr>
                <a:srgbClr val="7A1743"/>
              </a:buClr>
              <a:buSzPts val="2000"/>
              <a:buFont typeface="Roboto Mono"/>
              <a:buChar char="●"/>
            </a:pPr>
            <a:r>
              <a:rPr lang="en-US" sz="2000" b="0" i="0" u="none" strike="noStrike" cap="none">
                <a:solidFill>
                  <a:srgbClr val="7A1743"/>
                </a:solidFill>
                <a:latin typeface="Roboto Mono"/>
                <a:ea typeface="Roboto Mono"/>
                <a:cs typeface="Roboto Mono"/>
                <a:sym typeface="Roboto Mono"/>
              </a:rPr>
              <a:t>IF a happens, THEN return b, ELSE do c. End.</a:t>
            </a:r>
            <a:endParaRPr sz="2000" b="0" i="0" u="none" strike="noStrike" cap="none">
              <a:solidFill>
                <a:srgbClr val="7A1743"/>
              </a:solidFill>
              <a:latin typeface="Roboto Mono"/>
              <a:ea typeface="Roboto Mono"/>
              <a:cs typeface="Roboto Mono"/>
              <a:sym typeface="Roboto Mono"/>
            </a:endParaRPr>
          </a:p>
          <a:p>
            <a:pPr marL="457200" marR="0" lvl="0" indent="-355600" algn="l" rtl="0">
              <a:lnSpc>
                <a:spcPct val="114000"/>
              </a:lnSpc>
              <a:spcBef>
                <a:spcPts val="0"/>
              </a:spcBef>
              <a:spcAft>
                <a:spcPts val="0"/>
              </a:spcAft>
              <a:buClr>
                <a:schemeClr val="dk1"/>
              </a:buClr>
              <a:buSzPts val="2000"/>
              <a:buFont typeface="Roboto Mono"/>
              <a:buChar char="●"/>
            </a:pPr>
            <a:r>
              <a:rPr lang="en-US" sz="2000" b="0" i="0" u="none" strike="noStrike" cap="none">
                <a:solidFill>
                  <a:schemeClr val="dk1"/>
                </a:solidFill>
                <a:latin typeface="Georgia"/>
                <a:ea typeface="Georgia"/>
                <a:cs typeface="Georgia"/>
                <a:sym typeface="Georgia"/>
              </a:rPr>
              <a:t>After completing its logical task, this statement ends. </a:t>
            </a:r>
            <a:br>
              <a:rPr lang="en-US" sz="2000" b="0" i="0" u="none" strike="noStrike" cap="none">
                <a:solidFill>
                  <a:schemeClr val="dk1"/>
                </a:solidFill>
                <a:latin typeface="Georgia"/>
                <a:ea typeface="Georgia"/>
                <a:cs typeface="Georgia"/>
                <a:sym typeface="Georgia"/>
              </a:rPr>
            </a:br>
            <a:endParaRPr sz="2000" b="0" i="0" u="none" strike="noStrike" cap="none">
              <a:solidFill>
                <a:schemeClr val="dk1"/>
              </a:solidFill>
              <a:latin typeface="Georgia"/>
              <a:ea typeface="Georgia"/>
              <a:cs typeface="Georgia"/>
              <a:sym typeface="Georgia"/>
            </a:endParaRPr>
          </a:p>
          <a:p>
            <a:pPr marL="0" marR="0" lvl="0" indent="0" algn="l" rtl="0">
              <a:lnSpc>
                <a:spcPct val="114000"/>
              </a:lnSpc>
              <a:spcBef>
                <a:spcPts val="1200"/>
              </a:spcBef>
              <a:spcAft>
                <a:spcPts val="0"/>
              </a:spcAft>
              <a:buClr>
                <a:schemeClr val="dk1"/>
              </a:buClr>
              <a:buSzPts val="2800"/>
              <a:buFont typeface="Georgia"/>
              <a:buNone/>
            </a:pPr>
            <a:r>
              <a:rPr lang="en-US" sz="2000" b="1" i="0" u="none" strike="noStrike" cap="none">
                <a:solidFill>
                  <a:srgbClr val="7A1743"/>
                </a:solidFill>
                <a:latin typeface="Georgia"/>
                <a:ea typeface="Georgia"/>
                <a:cs typeface="Georgia"/>
                <a:sym typeface="Georgia"/>
              </a:rPr>
              <a:t>independent_calculation_01:</a:t>
            </a:r>
            <a:endParaRPr sz="2000" b="1" i="0" u="none" strike="noStrike" cap="none">
              <a:solidFill>
                <a:srgbClr val="7A1743"/>
              </a:solidFill>
              <a:latin typeface="Georgia"/>
              <a:ea typeface="Georgia"/>
              <a:cs typeface="Georgia"/>
              <a:sym typeface="Georgia"/>
            </a:endParaRPr>
          </a:p>
          <a:p>
            <a:pPr marL="457200" marR="0" lvl="0" indent="-355600" algn="l" rtl="0">
              <a:lnSpc>
                <a:spcPct val="114000"/>
              </a:lnSpc>
              <a:spcBef>
                <a:spcPts val="1200"/>
              </a:spcBef>
              <a:spcAft>
                <a:spcPts val="0"/>
              </a:spcAft>
              <a:buClr>
                <a:schemeClr val="dk1"/>
              </a:buClr>
              <a:buSzPts val="2000"/>
              <a:buFont typeface="Georgia"/>
              <a:buAutoNum type="arabicPeriod"/>
            </a:pPr>
            <a:r>
              <a:rPr lang="en-US" sz="2000" b="0" i="0" u="none" strike="noStrike" cap="none">
                <a:solidFill>
                  <a:schemeClr val="dk1"/>
                </a:solidFill>
                <a:latin typeface="Georgia"/>
                <a:ea typeface="Georgia"/>
                <a:cs typeface="Georgia"/>
                <a:sym typeface="Georgia"/>
              </a:rPr>
              <a:t>In the Superstore data set, we have identified envelopes, labels, and fasteners as subcategories that tend to ship in smaller packages. </a:t>
            </a:r>
            <a:endParaRPr sz="2000" b="0" i="0" u="none" strike="noStrike" cap="none">
              <a:solidFill>
                <a:schemeClr val="dk1"/>
              </a:solidFill>
              <a:latin typeface="Georgia"/>
              <a:ea typeface="Georgia"/>
              <a:cs typeface="Georgia"/>
              <a:sym typeface="Georgia"/>
            </a:endParaRPr>
          </a:p>
          <a:p>
            <a:pPr marL="457200" marR="0" lvl="0" indent="-355600" algn="l" rtl="0">
              <a:lnSpc>
                <a:spcPct val="114000"/>
              </a:lnSpc>
              <a:spcBef>
                <a:spcPts val="0"/>
              </a:spcBef>
              <a:spcAft>
                <a:spcPts val="0"/>
              </a:spcAft>
              <a:buClr>
                <a:schemeClr val="dk1"/>
              </a:buClr>
              <a:buSzPts val="2000"/>
              <a:buFont typeface="Georgia"/>
              <a:buAutoNum type="arabicPeriod"/>
            </a:pPr>
            <a:r>
              <a:rPr lang="en-US" sz="2000" b="0" i="0" u="none" strike="noStrike" cap="none">
                <a:solidFill>
                  <a:schemeClr val="dk1"/>
                </a:solidFill>
                <a:latin typeface="Georgia"/>
                <a:ea typeface="Georgia"/>
                <a:cs typeface="Georgia"/>
                <a:sym typeface="Georgia"/>
              </a:rPr>
              <a:t>Categorize these three subcategories as “small items” and the rest as “large items” using </a:t>
            </a:r>
            <a:r>
              <a:rPr lang="en-US" sz="2000" b="1" i="0" u="none" strike="noStrike" cap="none">
                <a:solidFill>
                  <a:srgbClr val="7A1743"/>
                </a:solidFill>
                <a:latin typeface="Roboto Mono"/>
                <a:ea typeface="Roboto Mono"/>
                <a:cs typeface="Roboto Mono"/>
                <a:sym typeface="Roboto Mono"/>
              </a:rPr>
              <a:t>IF,</a:t>
            </a:r>
            <a:r>
              <a:rPr lang="en-US" sz="2000" b="0" i="0" u="none" strike="noStrike" cap="none">
                <a:solidFill>
                  <a:schemeClr val="dk1"/>
                </a:solidFill>
                <a:latin typeface="Georgia"/>
                <a:ea typeface="Georgia"/>
                <a:cs typeface="Georgia"/>
                <a:sym typeface="Georgia"/>
              </a:rPr>
              <a:t> </a:t>
            </a:r>
            <a:r>
              <a:rPr lang="en-US" sz="2000" b="1" i="0" u="none" strike="noStrike" cap="none">
                <a:solidFill>
                  <a:srgbClr val="7A1743"/>
                </a:solidFill>
                <a:latin typeface="Roboto Mono"/>
                <a:ea typeface="Roboto Mono"/>
                <a:cs typeface="Roboto Mono"/>
                <a:sym typeface="Roboto Mono"/>
              </a:rPr>
              <a:t>THEN</a:t>
            </a:r>
            <a:r>
              <a:rPr lang="en-US" sz="2000" b="0" i="0" u="none" strike="noStrike" cap="none">
                <a:solidFill>
                  <a:schemeClr val="dk1"/>
                </a:solidFill>
                <a:latin typeface="Georgia"/>
                <a:ea typeface="Georgia"/>
                <a:cs typeface="Georgia"/>
                <a:sym typeface="Georgia"/>
              </a:rPr>
              <a:t> logic.</a:t>
            </a:r>
            <a:endParaRPr sz="2000" b="0" i="0" u="none" strike="noStrike" cap="none">
              <a:solidFill>
                <a:schemeClr val="dk1"/>
              </a:solidFill>
              <a:latin typeface="Georgia"/>
              <a:ea typeface="Georgia"/>
              <a:cs typeface="Georgia"/>
              <a:sym typeface="Georgia"/>
            </a:endParaRPr>
          </a:p>
          <a:p>
            <a:pPr marL="457200" marR="0" lvl="0" indent="-355600" algn="l" rtl="0">
              <a:lnSpc>
                <a:spcPct val="114000"/>
              </a:lnSpc>
              <a:spcBef>
                <a:spcPts val="0"/>
              </a:spcBef>
              <a:spcAft>
                <a:spcPts val="0"/>
              </a:spcAft>
              <a:buClr>
                <a:schemeClr val="dk1"/>
              </a:buClr>
              <a:buSzPts val="2000"/>
              <a:buFont typeface="Georgia"/>
              <a:buAutoNum type="arabicPeriod"/>
            </a:pPr>
            <a:r>
              <a:rPr lang="en-US" sz="2000" b="0" i="0" u="none" strike="noStrike" cap="none">
                <a:solidFill>
                  <a:schemeClr val="dk1"/>
                </a:solidFill>
                <a:latin typeface="Georgia"/>
                <a:ea typeface="Georgia"/>
                <a:cs typeface="Georgia"/>
                <a:sym typeface="Georgia"/>
              </a:rPr>
              <a:t>When we work with string data for a calculation in Tableau, we’ll need to enclose them with single or double quotes — much like in SQL and Excel. Either will work in Tableau.</a:t>
            </a:r>
            <a:endParaRPr sz="2000" b="0" i="0" u="none" strike="noStrike" cap="none">
              <a:solidFill>
                <a:schemeClr val="dk1"/>
              </a:solidFill>
              <a:latin typeface="Georgia"/>
              <a:ea typeface="Georgia"/>
              <a:cs typeface="Georgia"/>
              <a:sym typeface="Georgia"/>
            </a:endParaRPr>
          </a:p>
        </p:txBody>
      </p:sp>
      <p:pic>
        <p:nvPicPr>
          <p:cNvPr id="1523" name="Shape 1523"/>
          <p:cNvPicPr preferRelativeResize="0"/>
          <p:nvPr/>
        </p:nvPicPr>
        <p:blipFill rotWithShape="1">
          <a:blip r:embed="rId3">
            <a:alphaModFix/>
          </a:blip>
          <a:srcRect/>
          <a:stretch/>
        </p:blipFill>
        <p:spPr>
          <a:xfrm>
            <a:off x="11612200" y="6144411"/>
            <a:ext cx="722442" cy="42663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sp>
        <p:nvSpPr>
          <p:cNvPr id="1528" name="Shape 1528"/>
          <p:cNvSpPr/>
          <p:nvPr/>
        </p:nvSpPr>
        <p:spPr>
          <a:xfrm>
            <a:off x="635000" y="736600"/>
            <a:ext cx="7721700" cy="43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3200"/>
              <a:buFont typeface="Arial"/>
              <a:buNone/>
            </a:pPr>
            <a:endParaRPr sz="3200" b="1" i="0" u="none" strike="noStrike" cap="none">
              <a:solidFill>
                <a:schemeClr val="dk1"/>
              </a:solidFill>
              <a:latin typeface="Oswald"/>
              <a:ea typeface="Oswald"/>
              <a:cs typeface="Oswald"/>
              <a:sym typeface="Oswald"/>
            </a:endParaRPr>
          </a:p>
        </p:txBody>
      </p:sp>
      <p:sp>
        <p:nvSpPr>
          <p:cNvPr id="1529" name="Shape 1529"/>
          <p:cNvSpPr txBox="1">
            <a:spLocks noGrp="1"/>
          </p:cNvSpPr>
          <p:nvPr>
            <p:ph type="title"/>
          </p:nvPr>
        </p:nvSpPr>
        <p:spPr>
          <a:xfrm>
            <a:off x="495928" y="596673"/>
            <a:ext cx="11838716" cy="72473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Oswald"/>
              <a:buNone/>
            </a:pPr>
            <a:r>
              <a:rPr lang="en-US" sz="3200" b="1" i="0" u="none" strike="noStrike" cap="none">
                <a:solidFill>
                  <a:schemeClr val="dk1"/>
                </a:solidFill>
                <a:latin typeface="Oswald"/>
                <a:ea typeface="Oswald"/>
                <a:cs typeface="Oswald"/>
                <a:sym typeface="Oswald"/>
              </a:rPr>
              <a:t>TABLEAU CALCULATIONS</a:t>
            </a:r>
            <a:endParaRPr sz="3200" b="1" i="0" u="none" strike="noStrike" cap="none">
              <a:solidFill>
                <a:schemeClr val="dk1"/>
              </a:solidFill>
              <a:latin typeface="Oswald"/>
              <a:ea typeface="Oswald"/>
              <a:cs typeface="Oswald"/>
              <a:sym typeface="Oswald"/>
            </a:endParaRPr>
          </a:p>
        </p:txBody>
      </p:sp>
      <p:sp>
        <p:nvSpPr>
          <p:cNvPr id="1530" name="Shape 1530"/>
          <p:cNvSpPr txBox="1">
            <a:spLocks noGrp="1"/>
          </p:cNvSpPr>
          <p:nvPr>
            <p:ph type="body" idx="1"/>
          </p:nvPr>
        </p:nvSpPr>
        <p:spPr>
          <a:xfrm>
            <a:off x="591720" y="1463040"/>
            <a:ext cx="11637223" cy="5108021"/>
          </a:xfrm>
          <a:prstGeom prst="rect">
            <a:avLst/>
          </a:prstGeom>
          <a:no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chemeClr val="dk1"/>
              </a:buClr>
              <a:buSzPts val="2800"/>
              <a:buFont typeface="Georgia"/>
              <a:buNone/>
            </a:pPr>
            <a:r>
              <a:rPr lang="en-US" sz="2400" b="1" i="0" u="none" strike="noStrike" cap="none">
                <a:solidFill>
                  <a:schemeClr val="dk1"/>
                </a:solidFill>
                <a:latin typeface="Georgia"/>
                <a:ea typeface="Georgia"/>
                <a:cs typeface="Georgia"/>
                <a:sym typeface="Georgia"/>
              </a:rPr>
              <a:t>Dates — </a:t>
            </a:r>
            <a:r>
              <a:rPr lang="en-US" sz="2400" b="1" i="0" u="none" strike="noStrike" cap="none">
                <a:solidFill>
                  <a:schemeClr val="dk1"/>
                </a:solidFill>
                <a:latin typeface="Roboto Mono"/>
                <a:ea typeface="Roboto Mono"/>
                <a:cs typeface="Roboto Mono"/>
                <a:sym typeface="Roboto Mono"/>
              </a:rPr>
              <a:t>DATEDIFF:</a:t>
            </a:r>
            <a:endParaRPr sz="2400" b="0" i="0" u="none" strike="noStrike" cap="none">
              <a:solidFill>
                <a:schemeClr val="dk1"/>
              </a:solidFill>
              <a:latin typeface="Roboto Mono"/>
              <a:ea typeface="Roboto Mono"/>
              <a:cs typeface="Roboto Mono"/>
              <a:sym typeface="Roboto Mono"/>
            </a:endParaRPr>
          </a:p>
          <a:p>
            <a:pPr marL="460375" marR="0" lvl="1" indent="-257175" algn="l" rtl="0">
              <a:lnSpc>
                <a:spcPct val="114000"/>
              </a:lnSpc>
              <a:spcBef>
                <a:spcPts val="1200"/>
              </a:spcBef>
              <a:spcAft>
                <a:spcPts val="0"/>
              </a:spcAft>
              <a:buClr>
                <a:schemeClr val="dk1"/>
              </a:buClr>
              <a:buSzPts val="2400"/>
              <a:buFont typeface="Arial"/>
              <a:buChar char="•"/>
            </a:pPr>
            <a:r>
              <a:rPr lang="en-US" sz="2400" b="0" i="0" u="none" strike="noStrike" cap="none">
                <a:solidFill>
                  <a:schemeClr val="dk1"/>
                </a:solidFill>
                <a:latin typeface="Roboto Mono"/>
                <a:ea typeface="Roboto Mono"/>
                <a:cs typeface="Roboto Mono"/>
                <a:sym typeface="Roboto Mono"/>
              </a:rPr>
              <a:t>DATEDIFF(</a:t>
            </a:r>
            <a:r>
              <a:rPr lang="en-US" sz="2400" b="0" i="0" u="none" strike="noStrike" cap="none">
                <a:solidFill>
                  <a:schemeClr val="dk1"/>
                </a:solidFill>
                <a:latin typeface="Georgia"/>
                <a:ea typeface="Georgia"/>
                <a:cs typeface="Georgia"/>
                <a:sym typeface="Georgia"/>
              </a:rPr>
              <a:t> ‘datepart’, start date , end date ) </a:t>
            </a:r>
            <a:endParaRPr sz="2400" b="0" i="0" u="none" strike="noStrike" cap="none">
              <a:solidFill>
                <a:schemeClr val="dk1"/>
              </a:solidFill>
              <a:latin typeface="Georgia"/>
              <a:ea typeface="Georgia"/>
              <a:cs typeface="Georgia"/>
              <a:sym typeface="Georgia"/>
            </a:endParaRPr>
          </a:p>
          <a:p>
            <a:pPr marL="914400" marR="0" lvl="2" indent="-215900" algn="l" rtl="0">
              <a:lnSpc>
                <a:spcPct val="114000"/>
              </a:lnSpc>
              <a:spcBef>
                <a:spcPts val="1200"/>
              </a:spcBef>
              <a:spcAft>
                <a:spcPts val="0"/>
              </a:spcAft>
              <a:buClr>
                <a:schemeClr val="dk1"/>
              </a:buClr>
              <a:buSzPts val="1800"/>
              <a:buFont typeface="Arial"/>
              <a:buChar char="•"/>
            </a:pPr>
            <a:r>
              <a:rPr lang="en-US" sz="1800" b="1" i="0" u="none" strike="noStrike" cap="none">
                <a:solidFill>
                  <a:schemeClr val="dk1"/>
                </a:solidFill>
                <a:latin typeface="Georgia"/>
                <a:ea typeface="Georgia"/>
                <a:cs typeface="Georgia"/>
                <a:sym typeface="Georgia"/>
              </a:rPr>
              <a:t>Note</a:t>
            </a:r>
            <a:r>
              <a:rPr lang="en-US" sz="1800" b="0" i="0" u="none" strike="noStrike" cap="none">
                <a:solidFill>
                  <a:schemeClr val="dk1"/>
                </a:solidFill>
                <a:latin typeface="Georgia"/>
                <a:ea typeface="Georgia"/>
                <a:cs typeface="Georgia"/>
                <a:sym typeface="Georgia"/>
              </a:rPr>
              <a:t>: ‘datepart’ = ‘year’, ‘month’, ‘day’, etc.</a:t>
            </a:r>
            <a:endParaRPr sz="1800" b="0" i="0" u="none" strike="noStrike" cap="none">
              <a:solidFill>
                <a:schemeClr val="dk1"/>
              </a:solidFill>
              <a:latin typeface="Georgia"/>
              <a:ea typeface="Georgia"/>
              <a:cs typeface="Georgia"/>
              <a:sym typeface="Georgia"/>
            </a:endParaRPr>
          </a:p>
          <a:p>
            <a:pPr marL="914400" marR="0" lvl="2" indent="-215900" algn="l" rtl="0">
              <a:lnSpc>
                <a:spcPct val="114000"/>
              </a:lnSpc>
              <a:spcBef>
                <a:spcPts val="1200"/>
              </a:spcBef>
              <a:spcAft>
                <a:spcPts val="0"/>
              </a:spcAft>
              <a:buClr>
                <a:schemeClr val="dk1"/>
              </a:buClr>
              <a:buSzPts val="1800"/>
              <a:buFont typeface="Arial"/>
              <a:buChar char="•"/>
            </a:pPr>
            <a:r>
              <a:rPr lang="en-US" sz="1800" b="0" i="0" u="none" strike="noStrike" cap="none">
                <a:solidFill>
                  <a:schemeClr val="dk1"/>
                </a:solidFill>
                <a:latin typeface="Georgia"/>
                <a:ea typeface="Georgia"/>
                <a:cs typeface="Georgia"/>
                <a:sym typeface="Georgia"/>
              </a:rPr>
              <a:t>You can find more information about DATEDIFF calculations on the </a:t>
            </a:r>
            <a:r>
              <a:rPr lang="en-US" sz="1800" b="0" i="0" u="sng" strike="noStrike" cap="none">
                <a:solidFill>
                  <a:schemeClr val="hlink"/>
                </a:solidFill>
                <a:latin typeface="Georgia"/>
                <a:ea typeface="Georgia"/>
                <a:cs typeface="Georgia"/>
                <a:sym typeface="Georgia"/>
                <a:hlinkClick r:id="rId3"/>
              </a:rPr>
              <a:t>Tableau help site</a:t>
            </a:r>
            <a:r>
              <a:rPr lang="en-US" sz="1800" b="0" i="0" u="none" strike="noStrike" cap="none">
                <a:solidFill>
                  <a:schemeClr val="dk1"/>
                </a:solidFill>
                <a:latin typeface="Georgia"/>
                <a:ea typeface="Georgia"/>
                <a:cs typeface="Georgia"/>
                <a:sym typeface="Georgia"/>
              </a:rPr>
              <a:t>.</a:t>
            </a:r>
            <a:endParaRPr sz="1800" b="0" i="0" u="none" strike="noStrike" cap="none">
              <a:solidFill>
                <a:schemeClr val="dk1"/>
              </a:solidFill>
              <a:latin typeface="Georgia"/>
              <a:ea typeface="Georgia"/>
              <a:cs typeface="Georgia"/>
              <a:sym typeface="Georgia"/>
            </a:endParaRPr>
          </a:p>
          <a:p>
            <a:pPr marL="460375" marR="0" lvl="1" indent="-155575" algn="l" rtl="0">
              <a:lnSpc>
                <a:spcPct val="114000"/>
              </a:lnSpc>
              <a:spcBef>
                <a:spcPts val="600"/>
              </a:spcBef>
              <a:spcAft>
                <a:spcPts val="0"/>
              </a:spcAft>
              <a:buClr>
                <a:schemeClr val="dk1"/>
              </a:buClr>
              <a:buSzPts val="1800"/>
              <a:buFont typeface="Arial"/>
              <a:buNone/>
            </a:pPr>
            <a:endParaRPr sz="2400" b="0" i="0" u="none" strike="noStrike" cap="none">
              <a:solidFill>
                <a:schemeClr val="dk1"/>
              </a:solidFill>
              <a:latin typeface="Georgia"/>
              <a:ea typeface="Georgia"/>
              <a:cs typeface="Georgia"/>
              <a:sym typeface="Georgia"/>
            </a:endParaRPr>
          </a:p>
          <a:p>
            <a:pPr marL="0" marR="0" lvl="0" indent="0" algn="l" rtl="0">
              <a:lnSpc>
                <a:spcPct val="114000"/>
              </a:lnSpc>
              <a:spcBef>
                <a:spcPts val="600"/>
              </a:spcBef>
              <a:spcAft>
                <a:spcPts val="0"/>
              </a:spcAft>
              <a:buClr>
                <a:schemeClr val="dk1"/>
              </a:buClr>
              <a:buSzPts val="2800"/>
              <a:buFont typeface="Georgia"/>
              <a:buNone/>
            </a:pPr>
            <a:r>
              <a:rPr lang="en-US" sz="2400" b="1" i="0" u="none" strike="noStrike" cap="none">
                <a:solidFill>
                  <a:schemeClr val="dk1"/>
                </a:solidFill>
                <a:latin typeface="Georgia"/>
                <a:ea typeface="Georgia"/>
                <a:cs typeface="Georgia"/>
                <a:sym typeface="Georgia"/>
              </a:rPr>
              <a:t>independent_calculation_02:</a:t>
            </a:r>
            <a:endParaRPr sz="2400" b="0" i="0" u="none" strike="noStrike" cap="none">
              <a:solidFill>
                <a:schemeClr val="dk1"/>
              </a:solidFill>
              <a:latin typeface="Georgia"/>
              <a:ea typeface="Georgia"/>
              <a:cs typeface="Georgia"/>
              <a:sym typeface="Georgia"/>
            </a:endParaRPr>
          </a:p>
          <a:p>
            <a:pPr marL="460375" marR="0" lvl="1" indent="-257175" algn="l" rtl="0">
              <a:lnSpc>
                <a:spcPct val="114000"/>
              </a:lnSpc>
              <a:spcBef>
                <a:spcPts val="1200"/>
              </a:spcBef>
              <a:spcAft>
                <a:spcPts val="0"/>
              </a:spcAft>
              <a:buClr>
                <a:schemeClr val="dk1"/>
              </a:buClr>
              <a:buSzPts val="2400"/>
              <a:buFont typeface="Arial"/>
              <a:buChar char="•"/>
            </a:pPr>
            <a:r>
              <a:rPr lang="en-US" sz="2400" b="0" i="0" u="none" strike="noStrike" cap="none">
                <a:solidFill>
                  <a:schemeClr val="dk1"/>
                </a:solidFill>
                <a:latin typeface="Georgia"/>
                <a:ea typeface="Georgia"/>
                <a:cs typeface="Georgia"/>
                <a:sym typeface="Georgia"/>
              </a:rPr>
              <a:t>What is the length of time, in days, that it takes for an order to ship? Create a histogram of orders by number of days to ship.</a:t>
            </a:r>
            <a:endParaRPr sz="2400" b="0" i="0" u="none" strike="noStrike" cap="none">
              <a:solidFill>
                <a:schemeClr val="dk1"/>
              </a:solidFill>
              <a:latin typeface="Georgia"/>
              <a:ea typeface="Georgia"/>
              <a:cs typeface="Georgia"/>
              <a:sym typeface="Georgia"/>
            </a:endParaRPr>
          </a:p>
          <a:p>
            <a:pPr marL="460375" marR="0" lvl="1" indent="-257175" algn="l" rtl="0">
              <a:lnSpc>
                <a:spcPct val="114000"/>
              </a:lnSpc>
              <a:spcBef>
                <a:spcPts val="1200"/>
              </a:spcBef>
              <a:spcAft>
                <a:spcPts val="0"/>
              </a:spcAft>
              <a:buClr>
                <a:schemeClr val="dk1"/>
              </a:buClr>
              <a:buSzPts val="2400"/>
              <a:buFont typeface="Arial"/>
              <a:buChar char="•"/>
            </a:pPr>
            <a:r>
              <a:rPr lang="en-US" sz="2400" b="0" i="0" u="none" strike="noStrike" cap="none">
                <a:solidFill>
                  <a:schemeClr val="dk1"/>
                </a:solidFill>
                <a:latin typeface="Georgia"/>
                <a:ea typeface="Georgia"/>
                <a:cs typeface="Georgia"/>
                <a:sym typeface="Georgia"/>
              </a:rPr>
              <a:t>Try to translate the business question to the functions and data you have available in Tableau.</a:t>
            </a:r>
            <a:endParaRPr sz="2400" b="0" i="0" u="none" strike="noStrike" cap="none">
              <a:solidFill>
                <a:schemeClr val="dk1"/>
              </a:solidFill>
              <a:latin typeface="Georgia"/>
              <a:ea typeface="Georgia"/>
              <a:cs typeface="Georgia"/>
              <a:sym typeface="Georgia"/>
            </a:endParaRPr>
          </a:p>
        </p:txBody>
      </p:sp>
      <p:pic>
        <p:nvPicPr>
          <p:cNvPr id="1531" name="Shape 1531"/>
          <p:cNvPicPr preferRelativeResize="0"/>
          <p:nvPr/>
        </p:nvPicPr>
        <p:blipFill rotWithShape="1">
          <a:blip r:embed="rId4">
            <a:alphaModFix/>
          </a:blip>
          <a:srcRect/>
          <a:stretch/>
        </p:blipFill>
        <p:spPr>
          <a:xfrm>
            <a:off x="11612200" y="6144411"/>
            <a:ext cx="722442" cy="426639"/>
          </a:xfrm>
          <a:prstGeom prst="rect">
            <a:avLst/>
          </a:prstGeom>
          <a:noFill/>
          <a:ln>
            <a:noFill/>
          </a:ln>
        </p:spPr>
      </p:pic>
    </p:spTree>
  </p:cSld>
  <p:clrMapOvr>
    <a:masterClrMapping/>
  </p:clrMapOvr>
</p:sld>
</file>

<file path=ppt/theme/theme1.xml><?xml version="1.0" encoding="utf-8"?>
<a:theme xmlns:a="http://schemas.openxmlformats.org/drawingml/2006/main" name="GA AN v3.01">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TotalTime>
  <Words>1241</Words>
  <Application>Microsoft Macintosh PowerPoint</Application>
  <PresentationFormat>Custom</PresentationFormat>
  <Paragraphs>196</Paragraphs>
  <Slides>30</Slides>
  <Notes>30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Roboto Mono</vt:lpstr>
      <vt:lpstr>Merriweather Sans</vt:lpstr>
      <vt:lpstr>Georgia</vt:lpstr>
      <vt:lpstr>Oswald</vt:lpstr>
      <vt:lpstr>Helvetica Neue</vt:lpstr>
      <vt:lpstr>Calibri</vt:lpstr>
      <vt:lpstr>Arial</vt:lpstr>
      <vt:lpstr>GA AN v3.01</vt:lpstr>
      <vt:lpstr>PowerPoint Presentation</vt:lpstr>
      <vt:lpstr>CALCULATIONS AND ANALYSIS IN TABLEAU</vt:lpstr>
      <vt:lpstr>CALCULATIONS AND ANALYSIS IN TABLEAU</vt:lpstr>
      <vt:lpstr>CALCULATIONS AND ANALYSIS IN TABLEAU</vt:lpstr>
      <vt:lpstr>             “GRAPHIC DETAIL”</vt:lpstr>
      <vt:lpstr>CALCULATIONS AND ANALYSIS IN TABLEAU</vt:lpstr>
      <vt:lpstr>TABLEAU CALCULATIONS</vt:lpstr>
      <vt:lpstr>TABLEAU CALCULATIONS, ANALYSIS, AND ACTIONS</vt:lpstr>
      <vt:lpstr>TABLEAU CALCULATIONS</vt:lpstr>
      <vt:lpstr>TABLEAU CALCULATIONS</vt:lpstr>
      <vt:lpstr>TABLEAU CALCULATIONS</vt:lpstr>
      <vt:lpstr>TABLEAU CALCULATIONS</vt:lpstr>
      <vt:lpstr>TABLEAU CALCULATIONS</vt:lpstr>
      <vt:lpstr>TABLEAU CALCULATIONS</vt:lpstr>
      <vt:lpstr>TABLEAU CALCULATIONS</vt:lpstr>
      <vt:lpstr>CALCULATIONS AND ANALYSIS IN TABLEAU</vt:lpstr>
      <vt:lpstr>CALCULATION FIELD: GRANULARITY AND AGGREGATION</vt:lpstr>
      <vt:lpstr>CALCULATION FIELD: GRANULARITY AND AGGREGATION</vt:lpstr>
      <vt:lpstr>TABLE CALCULATIONS</vt:lpstr>
      <vt:lpstr>TABLE CALCULATIONS</vt:lpstr>
      <vt:lpstr>CALCULATIONS AND ANALYSIS IN TABLEAU</vt:lpstr>
      <vt:lpstr>TABLE CALCULATIONS</vt:lpstr>
      <vt:lpstr>CALCULATIONS AND ANALYSIS IN TABLEAU</vt:lpstr>
      <vt:lpstr>ACTIVITY: ANALYZE DATA (USING EXCEL)</vt:lpstr>
      <vt:lpstr>ACTIVITY: ANALYZE DATA (USING TABLEAU)</vt:lpstr>
      <vt:lpstr>CALCULATIONS AND ANALYSIS IN TABLEAU</vt:lpstr>
      <vt:lpstr>REVIEW: CALCULATIONS AND ANALYSIS IN TABLEAU</vt:lpstr>
      <vt:lpstr>CALCULATIONS AND ANALYSIS IN TABLEAU</vt:lpstr>
      <vt:lpstr>CALCULATIONS AND ANALYSIS IN TABLEAU</vt:lpstr>
      <vt:lpstr>CALCULATIONS AND ANALYSIS IN TABLEAU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 INSTRUCTOR PURPOSES ONLY </dc:title>
  <cp:lastModifiedBy>Carrie Andersen</cp:lastModifiedBy>
  <cp:revision>7</cp:revision>
  <dcterms:modified xsi:type="dcterms:W3CDTF">2018-12-10T01:56:45Z</dcterms:modified>
</cp:coreProperties>
</file>